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334" r:id="rId3"/>
    <p:sldId id="335" r:id="rId4"/>
    <p:sldId id="336" r:id="rId5"/>
    <p:sldId id="257" r:id="rId6"/>
    <p:sldId id="258" r:id="rId7"/>
    <p:sldId id="266" r:id="rId8"/>
    <p:sldId id="267" r:id="rId9"/>
    <p:sldId id="268" r:id="rId10"/>
    <p:sldId id="270" r:id="rId11"/>
    <p:sldId id="259" r:id="rId12"/>
    <p:sldId id="272" r:id="rId13"/>
    <p:sldId id="271" r:id="rId14"/>
    <p:sldId id="274" r:id="rId15"/>
    <p:sldId id="273" r:id="rId16"/>
    <p:sldId id="277" r:id="rId17"/>
    <p:sldId id="278" r:id="rId18"/>
    <p:sldId id="279" r:id="rId19"/>
    <p:sldId id="328" r:id="rId20"/>
    <p:sldId id="329" r:id="rId21"/>
    <p:sldId id="330" r:id="rId22"/>
    <p:sldId id="280" r:id="rId23"/>
    <p:sldId id="333" r:id="rId24"/>
    <p:sldId id="275" r:id="rId25"/>
    <p:sldId id="276" r:id="rId26"/>
    <p:sldId id="326" r:id="rId27"/>
    <p:sldId id="325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37" r:id="rId37"/>
    <p:sldId id="347" r:id="rId38"/>
    <p:sldId id="338" r:id="rId39"/>
    <p:sldId id="348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BBBB5-EBC7-48BD-BC08-B2A38CD40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6113D-46FE-477D-BF3C-A97B771B7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CF83FE-CDD8-4D7E-A80B-0ED7F599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630800-4E2F-48E1-A7E3-7666A899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56D131-C3B7-4107-80D7-5E562980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68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045CE-BD74-451B-A653-2BC1F846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EBA86C-7248-452E-BD66-53C7ACE69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8979D2-84D0-4118-9162-C9D51D2F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F6F580-D42A-4808-A540-52B7CF17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CE6D69-0C53-4FF6-820C-742C9DF4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24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B601EC-4B09-4600-8A7D-4D1C4F251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CE01B4-0765-4415-9216-FC1DC39A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38B3CB-B274-407D-A48D-833734D9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08CB7-90CA-42D1-AE60-4540E664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1A84EA-B2F4-432C-976F-4294DB8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21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3A47B-CA95-4E6E-8F88-F1607BC5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26A318-B75E-4D4F-AD53-8E8253D54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729EF2-18C1-4A94-AA2A-86517CDB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397843-E2C5-4568-AA44-CF1935D4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8776FC-AE0B-41D2-A98C-C6CCF382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08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4FAE2-520A-40C6-92F2-39C907AF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D613DC-5517-42CD-A1BB-3D98E1A63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8382E-A167-458D-BC94-9FA93ABB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EF2F0A-523A-4EB8-8E0F-34BBA43F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FCF1DE-95E6-4667-AB8A-6B440EFF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44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BE2B3-0539-4073-9A7B-4AB7EAAFC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84A653-5A86-4618-A7B1-5540EC86C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0D1854-1D13-48A5-B94A-3AA855630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FEAD90-3034-4390-9F49-912AE6AC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3FE815-B044-4092-9F68-5F7007FF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D49C21-DFEE-4251-84D6-68858454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70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49979-3069-4756-B1D9-0754E51B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275721-BDE3-4645-842A-740458541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C04088-25B2-4D9A-A8EA-383423B54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054E4E-E10F-424E-ACE6-8A972E751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52D89C9-E999-4278-927E-8C3FAF425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BAC79A-D5DB-4531-803F-0BB7A7EA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F397DD-46F9-41F3-9E93-9149477D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842256-E5F1-49DB-B0FA-488E63D9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69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214A9-EA51-4DCF-B591-ECE5B1A8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5C000B4-715A-485F-BF8E-1039A994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5BC5D2-E8CE-4733-A293-0227CFAE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BD4B2C-28A7-4E85-8CC3-2D4FEBC7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31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1CE5FA5-9A37-490A-8CB9-A2D53131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6685F5E-D35D-42F5-9248-2503C7C3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22F66D-D3CC-4FF8-AB88-4C9384B1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1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93BCB-F737-4A88-BAA9-D53B0B8B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ECF5A9-8176-42FE-B189-FC2E2D67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5FF201-2806-42B7-BFEC-2017C1FA4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0B0261-3313-40CB-B14C-79081350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09B3CF-BFB0-4685-9484-42F384EC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4105A9-E043-48AF-95F4-2D2698AC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74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23AF2-816C-4E8F-8A81-7A5A44A8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E19BAA-5213-4972-9E1B-52625A91B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D23C1-086E-4A9A-942A-8F73A792B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F9FE98-2332-4D52-A959-EB7B1AB35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E9FD9-57C4-47B9-8AAD-F0BC1015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39DF47-16A8-48F7-8422-AC50EFBA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21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5669AEA-9D4C-43A4-937C-3D3EFD87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752CED-80CD-4419-9AA8-08F4FE649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EA37C-2697-448E-8C45-00FED5341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E2DC4A-FBCF-4091-B68A-0558506D8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0FACD0-76E5-4F49-A984-EF0DDC616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12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hkonzen.github.io/notas/" TargetMode="External"/><Relationship Id="rId2" Type="http://schemas.openxmlformats.org/officeDocument/2006/relationships/hyperlink" Target="https://phkonzen.github.io/notas/MatematicaNumericaParalela/main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F6ECD-3BD4-4F4B-86C3-CF4A8D3C2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45066"/>
            <a:ext cx="12192000" cy="5633155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pt-BR" dirty="0"/>
              <a:t>UFRGS – PPGMAP</a:t>
            </a:r>
            <a:br>
              <a:rPr lang="pt-BR" dirty="0"/>
            </a:br>
            <a:r>
              <a:rPr lang="pt-BR" dirty="0"/>
              <a:t>  Computação Paralela(</a:t>
            </a:r>
            <a:r>
              <a:rPr lang="pt-BR" sz="4400" dirty="0"/>
              <a:t>Prof. Pedro </a:t>
            </a:r>
            <a:r>
              <a:rPr lang="pt-BR" sz="4400" dirty="0" err="1"/>
              <a:t>Konzen</a:t>
            </a:r>
            <a:r>
              <a:rPr lang="pt-BR" sz="6000" dirty="0"/>
              <a:t>)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Uso de </a:t>
            </a:r>
            <a:r>
              <a:rPr lang="pt-BR" dirty="0" err="1"/>
              <a:t>OpenMP</a:t>
            </a:r>
            <a:r>
              <a:rPr lang="pt-BR" dirty="0"/>
              <a:t> em uma função evolutiva </a:t>
            </a:r>
            <a:br>
              <a:rPr lang="pt-BR" dirty="0"/>
            </a:br>
            <a:r>
              <a:rPr lang="pt-BR" dirty="0"/>
              <a:t>do p-Laplaciano usando diferenças finitas</a:t>
            </a:r>
            <a:br>
              <a:rPr lang="pt-BR" dirty="0"/>
            </a:br>
            <a:br>
              <a:rPr lang="pt-BR" sz="1400" dirty="0"/>
            </a:br>
            <a:r>
              <a:rPr lang="pt-BR" sz="4900" dirty="0"/>
              <a:t>Roberto Hoo (23/março/2021)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559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27" y="1719942"/>
            <a:ext cx="9434434" cy="5138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0" y="217714"/>
                <a:ext cx="12192000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00B050"/>
                    </a:solidFill>
                  </a:rPr>
                  <a:t>Solução Fundamental para p = 2.5,  n=2 ,</a:t>
                </a:r>
                <a14:m>
                  <m:oMath xmlns:m="http://schemas.openxmlformats.org/officeDocument/2006/math">
                    <m:r>
                      <a:rPr lang="pt-BR" sz="20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𝒖</m:t>
                    </m:r>
                    <m:d>
                      <m:dPr>
                        <m:ctrlP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𝒄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𝒗</m:t>
                    </m:r>
                    <m:d>
                      <m:dPr>
                        <m:ctrlP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𝒖</m:t>
                    </m:r>
                    <m:d>
                      <m:dPr>
                        <m:ctrlP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pt-B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num>
                              <m:den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pt-BR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714"/>
                <a:ext cx="12192000" cy="525657"/>
              </a:xfrm>
              <a:prstGeom prst="rect">
                <a:avLst/>
              </a:prstGeom>
              <a:blipFill rotWithShape="0">
                <a:blip r:embed="rId3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11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379AD-B7D9-467B-8E46-177E9070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21027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Fato 2:</a:t>
            </a:r>
            <a:r>
              <a:rPr lang="pt-BR" sz="2800" dirty="0">
                <a:solidFill>
                  <a:srgbClr val="0070C0"/>
                </a:solidFill>
              </a:rPr>
              <a:t> O artigo feito por: </a:t>
            </a:r>
            <a:r>
              <a:rPr lang="pt-BR" sz="2800" dirty="0" err="1">
                <a:solidFill>
                  <a:srgbClr val="0070C0"/>
                </a:solidFill>
              </a:rPr>
              <a:t>Bonorino</a:t>
            </a:r>
            <a:r>
              <a:rPr lang="pt-BR" sz="2800" dirty="0">
                <a:solidFill>
                  <a:srgbClr val="0070C0"/>
                </a:solidFill>
              </a:rPr>
              <a:t>, Silva e </a:t>
            </a:r>
            <a:r>
              <a:rPr lang="pt-BR" sz="2800" dirty="0" err="1">
                <a:solidFill>
                  <a:srgbClr val="0070C0"/>
                </a:solidFill>
              </a:rPr>
              <a:t>Zingano</a:t>
            </a:r>
            <a:r>
              <a:rPr lang="pt-BR" sz="2800" dirty="0">
                <a:solidFill>
                  <a:srgbClr val="0070C0"/>
                </a:solidFill>
              </a:rPr>
              <a:t>: - </a:t>
            </a:r>
            <a:r>
              <a:rPr lang="pt-BR" sz="2800" dirty="0" err="1">
                <a:solidFill>
                  <a:srgbClr val="0070C0"/>
                </a:solidFill>
              </a:rPr>
              <a:t>Liouville's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theorem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and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comparison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results</a:t>
            </a:r>
            <a:r>
              <a:rPr lang="pt-BR" sz="2800" dirty="0">
                <a:solidFill>
                  <a:srgbClr val="0070C0"/>
                </a:solidFill>
              </a:rPr>
              <a:t> for </a:t>
            </a:r>
            <a:r>
              <a:rPr lang="pt-BR" sz="2800" dirty="0" err="1">
                <a:solidFill>
                  <a:srgbClr val="0070C0"/>
                </a:solidFill>
              </a:rPr>
              <a:t>solutions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of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degenerate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elliptic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equations</a:t>
            </a:r>
            <a:r>
              <a:rPr lang="pt-BR" sz="2800" dirty="0">
                <a:solidFill>
                  <a:srgbClr val="0070C0"/>
                </a:solidFill>
              </a:rPr>
              <a:t> in exterior </a:t>
            </a:r>
            <a:r>
              <a:rPr lang="pt-BR" sz="2800" dirty="0" err="1">
                <a:solidFill>
                  <a:srgbClr val="0070C0"/>
                </a:solidFill>
              </a:rPr>
              <a:t>domains</a:t>
            </a:r>
            <a:r>
              <a:rPr lang="pt-BR" sz="2800" dirty="0">
                <a:solidFill>
                  <a:srgbClr val="0070C0"/>
                </a:solidFill>
              </a:rPr>
              <a:t> – diz que o problema abaixo tem solução.</a:t>
            </a:r>
            <a:endParaRPr lang="pt-BR" sz="20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0E46952-A395-44BB-A3A1-6F43EB5D6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" y="1989438"/>
            <a:ext cx="10997514" cy="3595816"/>
          </a:xfrm>
        </p:spPr>
      </p:pic>
    </p:spTree>
    <p:extLst>
      <p:ext uri="{BB962C8B-B14F-4D97-AF65-F5344CB8AC3E}">
        <p14:creationId xmlns:p14="http://schemas.microsoft.com/office/powerpoint/2010/main" val="5712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54A4344-20BE-4F0B-A4FF-AB48331856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729048"/>
              </a:xfr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pt-BR" sz="3600" dirty="0">
                    <a:solidFill>
                      <a:srgbClr val="0070C0"/>
                    </a:solidFill>
                  </a:rPr>
                  <a:t>Exemplo de </a:t>
                </a:r>
                <a14:m>
                  <m:oMath xmlns:m="http://schemas.openxmlformats.org/officeDocument/2006/math"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pt-BR" sz="3600" dirty="0">
                    <a:solidFill>
                      <a:srgbClr val="0070C0"/>
                    </a:solidFill>
                  </a:rPr>
                  <a:t> usando no </a:t>
                </a:r>
                <a:r>
                  <a:rPr lang="pt-BR" sz="3600" dirty="0">
                    <a:solidFill>
                      <a:srgbClr val="FF0000"/>
                    </a:solidFill>
                  </a:rPr>
                  <a:t>Fato 2 </a:t>
                </a:r>
                <a:r>
                  <a:rPr lang="pt-BR" sz="3600" dirty="0">
                    <a:solidFill>
                      <a:srgbClr val="0070C0"/>
                    </a:solidFill>
                  </a:rPr>
                  <a:t>e</a:t>
                </a:r>
                <a:r>
                  <a:rPr lang="pt-BR" sz="3600" dirty="0">
                    <a:solidFill>
                      <a:srgbClr val="FF0000"/>
                    </a:solidFill>
                  </a:rPr>
                  <a:t> Fato 3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54A4344-20BE-4F0B-A4FF-AB4833185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729048"/>
              </a:xfrm>
              <a:blipFill>
                <a:blip r:embed="rId2"/>
                <a:stretch>
                  <a:fillRect t="-9756" b="-195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A481FFD-21BC-47A8-A007-C29CFCABD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7" y="729049"/>
            <a:ext cx="10773033" cy="6301946"/>
          </a:xfrm>
        </p:spPr>
      </p:pic>
    </p:spTree>
    <p:extLst>
      <p:ext uri="{BB962C8B-B14F-4D97-AF65-F5344CB8AC3E}">
        <p14:creationId xmlns:p14="http://schemas.microsoft.com/office/powerpoint/2010/main" val="273369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A9E37-47B0-443C-9D3D-BEC9A3B7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1469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    Fato 3:</a:t>
            </a:r>
            <a:r>
              <a:rPr lang="pt-BR" sz="2400" dirty="0">
                <a:solidFill>
                  <a:srgbClr val="0070C0"/>
                </a:solidFill>
              </a:rPr>
              <a:t> O teorema 2.1(Princípio da Comparação)  também adaptado de  { </a:t>
            </a:r>
            <a:r>
              <a:rPr lang="pt-BR" sz="2400" dirty="0" err="1">
                <a:solidFill>
                  <a:srgbClr val="0070C0"/>
                </a:solidFill>
              </a:rPr>
              <a:t>Bonorino</a:t>
            </a:r>
            <a:r>
              <a:rPr lang="pt-BR" sz="2400" dirty="0">
                <a:solidFill>
                  <a:srgbClr val="0070C0"/>
                </a:solidFill>
              </a:rPr>
              <a:t>, Silva, </a:t>
            </a:r>
            <a:br>
              <a:rPr lang="pt-BR" sz="2400" dirty="0">
                <a:solidFill>
                  <a:srgbClr val="0070C0"/>
                </a:solidFill>
              </a:rPr>
            </a:br>
            <a:r>
              <a:rPr lang="pt-BR" sz="2400" dirty="0">
                <a:solidFill>
                  <a:srgbClr val="0070C0"/>
                </a:solidFill>
              </a:rPr>
              <a:t>                 e </a:t>
            </a:r>
            <a:r>
              <a:rPr lang="pt-BR" sz="2400" dirty="0" err="1">
                <a:solidFill>
                  <a:srgbClr val="0070C0"/>
                </a:solidFill>
              </a:rPr>
              <a:t>Zingano</a:t>
            </a:r>
            <a:r>
              <a:rPr lang="pt-BR" sz="2400" dirty="0">
                <a:solidFill>
                  <a:srgbClr val="0070C0"/>
                </a:solidFill>
              </a:rPr>
              <a:t>},  reproduzido abaixo, diz:</a:t>
            </a:r>
            <a:endParaRPr lang="pt-BR" sz="2400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CE1E6F06-70C2-4F4E-84E8-710AC5A20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7" y="1126785"/>
            <a:ext cx="9145276" cy="25169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2614933-6A4D-4FEE-AD95-72B26ED80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1" y="3029314"/>
            <a:ext cx="6049219" cy="1228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83392EB-16C7-4393-8729-C2E801038E0F}"/>
                  </a:ext>
                </a:extLst>
              </p:cNvPr>
              <p:cNvSpPr txBox="1"/>
              <p:nvPr/>
            </p:nvSpPr>
            <p:spPr>
              <a:xfrm>
                <a:off x="0" y="4320000"/>
                <a:ext cx="12192000" cy="2350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2800" dirty="0"/>
                  <a:t>Este teorema tem dois corolários, o primeiro corolário diz que a solução do problema  (2.6)  é  </a:t>
                </a:r>
                <a:r>
                  <a:rPr lang="pt-BR" sz="2800" dirty="0">
                    <a:solidFill>
                      <a:srgbClr val="0070C0"/>
                    </a:solidFill>
                  </a:rPr>
                  <a:t>única.        </a:t>
                </a:r>
                <a:r>
                  <a:rPr lang="pt-BR" sz="2800" dirty="0"/>
                  <a:t>O segundo corolário diz que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sz="2800" dirty="0"/>
                  <a:t> temos: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pt-B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=: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func>
                    <m:func>
                      <m:func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2800" dirty="0"/>
                  <a:t>                    (5)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83392EB-16C7-4393-8729-C2E801038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0000"/>
                <a:ext cx="12192000" cy="2350002"/>
              </a:xfrm>
              <a:prstGeom prst="rect">
                <a:avLst/>
              </a:prstGeom>
              <a:blipFill>
                <a:blip r:embed="rId4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13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12189110" cy="68580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    </a:t>
            </a:r>
          </a:p>
          <a:p>
            <a:pPr lvl="1"/>
            <a:r>
              <a:rPr lang="pt-BR" sz="2800" dirty="0">
                <a:solidFill>
                  <a:srgbClr val="FF0000"/>
                </a:solidFill>
              </a:rPr>
              <a:t>Fato 4</a:t>
            </a:r>
            <a:r>
              <a:rPr lang="pt-BR" sz="2800" dirty="0"/>
              <a:t>: Nestes dois artigos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 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    Temos este teorema(provado no apêndice A de [11]):</a:t>
            </a:r>
            <a:r>
              <a:rPr lang="pt-BR" dirty="0">
                <a:solidFill>
                  <a:srgbClr val="0070C0"/>
                </a:solidFill>
              </a:rPr>
              <a:t> 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1" y="3668486"/>
            <a:ext cx="10803562" cy="16655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51" y="1995769"/>
            <a:ext cx="10803562" cy="91403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568" y="4501243"/>
            <a:ext cx="1124536" cy="67785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51" y="1055465"/>
            <a:ext cx="10672571" cy="10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4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9DF4C1B-2B16-490E-92B8-5A90D31EC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2644345"/>
              </a:xfr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pt-BR" sz="2400" dirty="0">
                    <a:solidFill>
                      <a:srgbClr val="0070C0"/>
                    </a:solidFill>
                  </a:rPr>
                  <a:t>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fato 4</a:t>
                </a:r>
                <a:r>
                  <a:rPr lang="pt-BR" sz="2400" dirty="0">
                    <a:solidFill>
                      <a:srgbClr val="0070C0"/>
                    </a:solidFill>
                  </a:rPr>
                  <a:t> nos diz que a longa distância a solução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  ou é uma constante ou é parecido com a solução fundamental</a:t>
                </a:r>
                <a:r>
                  <a:rPr lang="pt-BR" sz="4400" dirty="0">
                    <a:solidFill>
                      <a:srgbClr val="0070C0"/>
                    </a:solidFill>
                  </a:rPr>
                  <a:t>. </a:t>
                </a:r>
                <a:r>
                  <a:rPr lang="pt-BR" sz="2400" dirty="0">
                    <a:solidFill>
                      <a:srgbClr val="0070C0"/>
                    </a:solidFill>
                  </a:rPr>
                  <a:t>Observe que o problema do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Fato 2 e 3</a:t>
                </a:r>
                <a:r>
                  <a:rPr lang="pt-BR" sz="2400" dirty="0">
                    <a:solidFill>
                      <a:srgbClr val="0070C0"/>
                    </a:solidFill>
                  </a:rPr>
                  <a:t> é semelhante ao problema do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Fato 4</a:t>
                </a:r>
                <a:r>
                  <a:rPr lang="pt-BR" sz="2400" dirty="0">
                    <a:solidFill>
                      <a:srgbClr val="0070C0"/>
                    </a:solidFill>
                  </a:rPr>
                  <a:t> (é 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Fato 4</a:t>
                </a:r>
                <a:r>
                  <a:rPr lang="pt-BR" sz="2400" dirty="0">
                    <a:solidFill>
                      <a:srgbClr val="0070C0"/>
                    </a:solidFill>
                  </a:rPr>
                  <a:t> mais as singularidades). Mas a solução fundamental, não é limitada, </a:t>
                </a:r>
                <a:br>
                  <a:rPr lang="pt-BR" sz="2400" dirty="0">
                    <a:solidFill>
                      <a:srgbClr val="0070C0"/>
                    </a:solidFill>
                  </a:rPr>
                </a:br>
                <a:br>
                  <a:rPr lang="pt-BR" sz="2400" dirty="0">
                    <a:solidFill>
                      <a:srgbClr val="0070C0"/>
                    </a:solidFill>
                  </a:rPr>
                </a:br>
                <a:r>
                  <a:rPr lang="pt-BR" sz="2400" dirty="0">
                    <a:solidFill>
                      <a:srgbClr val="0070C0"/>
                    </a:solidFill>
                  </a:rPr>
                  <a:t>quando x tende ao infinito e 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Fato 3</a:t>
                </a:r>
                <a:r>
                  <a:rPr lang="pt-BR" sz="2400" dirty="0">
                    <a:solidFill>
                      <a:srgbClr val="0070C0"/>
                    </a:solidFill>
                  </a:rPr>
                  <a:t> nos diz que a solução é limitada.  Logo:</a:t>
                </a:r>
                <a:endParaRPr lang="pt-B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9DF4C1B-2B16-490E-92B8-5A90D31EC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2644345"/>
              </a:xfrm>
              <a:blipFill>
                <a:blip r:embed="rId2"/>
                <a:stretch>
                  <a:fillRect r="-3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99C2398-F10D-4D5C-9443-7BD88237A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2644344"/>
                <a:ext cx="12191999" cy="4213655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pt-BR" dirty="0"/>
                  <a:t> </a:t>
                </a:r>
              </a:p>
              <a:p>
                <a:pPr marL="0" indent="0" algn="ctr">
                  <a:buNone/>
                </a:pPr>
                <a:r>
                  <a:rPr lang="pt-BR" dirty="0"/>
                  <a:t>Juntando os </a:t>
                </a:r>
                <a:r>
                  <a:rPr lang="pt-BR" dirty="0">
                    <a:solidFill>
                      <a:srgbClr val="FF0000"/>
                    </a:solidFill>
                  </a:rPr>
                  <a:t>Fatos 1, 2, 3,4  </a:t>
                </a:r>
                <a:r>
                  <a:rPr lang="pt-BR" dirty="0"/>
                  <a:t>é natural supor, que possivelmente: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pt-BR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𝐥𝐢𝐦</m:t>
                            </m:r>
                          </m:e>
                          <m:lim>
                            <m:d>
                              <m:dPr>
                                <m:begChr m:val="|"/>
                                <m:endChr m:val="|"/>
                                <m:ctrlPr>
                                  <a:rPr lang="pt-BR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pt-BR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pt-BR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pt-BR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pt-B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e>
                    </m:func>
                  </m:oMath>
                </a14:m>
                <a:r>
                  <a:rPr lang="pt-BR" dirty="0"/>
                  <a:t>    </a:t>
                </a:r>
              </a:p>
              <a:p>
                <a:pPr marL="0" indent="0" algn="ctr">
                  <a:buNone/>
                </a:pPr>
                <a:r>
                  <a:rPr lang="pt-BR" dirty="0"/>
                  <a:t>   </a:t>
                </a:r>
                <a:r>
                  <a:rPr lang="pt-BR" dirty="0">
                    <a:solidFill>
                      <a:srgbClr val="0070C0"/>
                    </a:solidFill>
                  </a:rPr>
                  <a:t>Ou seja a longa distância a solução do nosso problema (1), provavelmente, </a:t>
                </a:r>
              </a:p>
              <a:p>
                <a:pPr marL="0" indent="0" algn="ctr">
                  <a:buNone/>
                </a:pPr>
                <a:r>
                  <a:rPr lang="pt-BR" dirty="0">
                    <a:solidFill>
                      <a:srgbClr val="0070C0"/>
                    </a:solidFill>
                  </a:rPr>
                  <a:t>segue o teorema do </a:t>
                </a:r>
                <a:r>
                  <a:rPr lang="pt-BR" dirty="0">
                    <a:solidFill>
                      <a:srgbClr val="FF0000"/>
                    </a:solidFill>
                  </a:rPr>
                  <a:t>Fato 4</a:t>
                </a:r>
                <a:r>
                  <a:rPr lang="pt-BR" dirty="0">
                    <a:solidFill>
                      <a:srgbClr val="0070C0"/>
                    </a:solidFill>
                  </a:rPr>
                  <a:t>, isto é, tende a uma constante.</a:t>
                </a:r>
              </a:p>
              <a:p>
                <a:pPr marL="0" indent="0" algn="ctr">
                  <a:buNone/>
                </a:pPr>
                <a:endParaRPr lang="pt-BR" i="1" dirty="0">
                  <a:solidFill>
                    <a:srgbClr val="0070C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≡ 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𝑑𝑖𝑣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B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𝛻</m:t>
                                        </m:r>
                                        <m:r>
                                          <a:rPr lang="pt-B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pt-BR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  <m:r>
                              <m:rPr>
                                <m:nor/>
                              </m:rPr>
                              <a:rPr lang="pt-BR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em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\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</m:e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pt-BR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            (1)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99C2398-F10D-4D5C-9443-7BD88237A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2644344"/>
                <a:ext cx="12191999" cy="42136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013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19100" y="393700"/>
                <a:ext cx="11772900" cy="6464300"/>
              </a:xfrm>
            </p:spPr>
            <p:txBody>
              <a:bodyPr>
                <a:no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Como achar este valor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?    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Para usar o computador procuramos </a:t>
                </a:r>
                <a:r>
                  <a:rPr lang="pt-BR" dirty="0"/>
                  <a:t>alguma iteração tal que </a:t>
                </a:r>
                <a14:m>
                  <m:oMath xmlns:m="http://schemas.openxmlformats.org/officeDocument/2006/math">
                    <m:r>
                      <a:rPr lang="pt-B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pt-BR" b="0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pt-BR" b="1" dirty="0">
                    <a:solidFill>
                      <a:srgbClr val="FF0000"/>
                    </a:solidFill>
                  </a:rPr>
                  <a:t> + [ ? ]</a:t>
                </a:r>
                <a:endParaRPr lang="pt-BR" dirty="0"/>
              </a:p>
              <a:p>
                <a:r>
                  <a:rPr lang="pt-BR" dirty="0"/>
                  <a:t>Vamos supor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pt-BR" dirty="0"/>
                  <a:t> é uma sequência tal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pt-BR" dirty="0"/>
                  <a:t> converge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   </a:t>
                </a:r>
                <a:r>
                  <a:rPr lang="pt-BR" dirty="0">
                    <a:solidFill>
                      <a:schemeClr val="tx1"/>
                    </a:solidFill>
                  </a:rPr>
                  <a:t>e 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𝑑𝑖𝑣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sSub>
                                  <m:sSub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e>
                    </m:d>
                    <m:r>
                      <a:rPr lang="pt-BR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 sendo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dirty="0">
                    <a:solidFill>
                      <a:schemeClr val="tx1"/>
                    </a:solidFill>
                  </a:rPr>
                  <a:t> então: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b="1" i="1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num>
                      <m:den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pt-BR" b="1" i="1">
                        <a:latin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num>
                      <m:den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pt-BR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𝒖</m:t>
                        </m:r>
                        <m:d>
                          <m:d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𝒖</m:t>
                        </m:r>
                        <m:d>
                          <m:d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box>
                      <m:box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1"/>
                              </m:rP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</m:groupCh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box>
                    <m:r>
                      <a:rPr lang="pt-BR" b="1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b="1" i="1" dirty="0"/>
                  <a:t>                  </a:t>
                </a:r>
                <a:r>
                  <a:rPr lang="pt-BR" dirty="0"/>
                  <a:t>(6)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E também temos: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𝑑𝑖𝑣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 </m:t>
                    </m:r>
                    <m:box>
                      <m:box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1"/>
                              </m:rP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</m:groupChr>
                        <m:r>
                          <a:rPr lang="pt-B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box>
                    <m:r>
                      <a:rPr lang="pt-BR" i="1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pt-BR" dirty="0"/>
                  <a:t>              (7)</a:t>
                </a:r>
              </a:p>
              <a:p>
                <a:endParaRPr lang="pt-BR" dirty="0"/>
              </a:p>
              <a:p>
                <a:r>
                  <a:rPr lang="pt-BR" dirty="0"/>
                  <a:t>Logo podemos supor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b="0" i="1">
                        <a:latin typeface="Cambria Math" panose="02040503050406030204" pitchFamily="18" charset="0"/>
                      </a:rPr>
                      <m:t>≈ </m:t>
                    </m:r>
                    <m:r>
                      <a:rPr lang="pt-BR" b="0" i="1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  <m:r>
                                      <a:rPr lang="pt-BR" b="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                            (8)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393700"/>
                <a:ext cx="11772900" cy="6464300"/>
              </a:xfrm>
              <a:blipFill>
                <a:blip r:embed="rId2"/>
                <a:stretch>
                  <a:fillRect l="-932" t="-1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62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100"/>
                <a:ext cx="10515600" cy="64389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pt-BR" dirty="0"/>
                  <a:t>    </a:t>
                </a:r>
                <a:r>
                  <a:rPr lang="pt-BR" sz="3100" dirty="0"/>
                  <a:t>Ou seja estamos trocando a equação</a:t>
                </a:r>
                <a:r>
                  <a:rPr lang="pt-BR" dirty="0"/>
                  <a:t> 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33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33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≡ 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𝑑𝑖𝑣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BR" sz="33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330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𝛻</m:t>
                                        </m:r>
                                        <m:r>
                                          <a:rPr lang="pt-BR" sz="33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pt-BR" sz="33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  <m:r>
                              <m:rPr>
                                <m:nor/>
                              </m:rPr>
                              <a:rPr lang="pt-BR" sz="33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em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\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</m:e>
                          <m:e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   1≤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            </a:t>
                </a:r>
                <a:r>
                  <a:rPr lang="pt-BR" dirty="0"/>
                  <a:t>(1)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  </a:t>
                </a:r>
              </a:p>
              <a:p>
                <a:pPr marL="0" indent="0">
                  <a:buNone/>
                </a:pPr>
                <a:r>
                  <a:rPr lang="pt-BR" dirty="0"/>
                  <a:t>    </a:t>
                </a:r>
                <a:r>
                  <a:rPr lang="pt-BR" sz="3100" dirty="0"/>
                  <a:t>Pela equação evolutiva do p-Laplaciano</a:t>
                </a:r>
              </a:p>
              <a:p>
                <a:pPr marL="0" indent="0">
                  <a:buNone/>
                </a:pPr>
                <a:endParaRPr lang="pt-BR" sz="3100" dirty="0"/>
              </a:p>
              <a:p>
                <a:pPr marL="0" indent="0">
                  <a:buNone/>
                </a:pPr>
                <a:endParaRPr lang="pt-BR" i="1" dirty="0">
                  <a:solidFill>
                    <a:srgbClr val="0070C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sz="33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33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</m:t>
                        </m:r>
                        <m:eqArr>
                          <m:eqArrPr>
                            <m:ctrlPr>
                              <a:rPr lang="pt-BR" sz="33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33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    </m:t>
                            </m:r>
                            <m:r>
                              <m:rPr>
                                <m:nor/>
                              </m:rPr>
                              <a:rPr lang="pt-BR" sz="3300" b="0" i="0" dirty="0" smtClean="0">
                                <a:solidFill>
                                  <a:srgbClr val="0070C0"/>
                                </a:solidFill>
                              </a:rPr>
                              <m:t>               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                        </m:t>
                            </m:r>
                          </m:e>
                          <m:e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pt-BR" sz="33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</m:e>
                          <m:e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 1≤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≥0 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                               </a:t>
                </a:r>
                <a:r>
                  <a:rPr lang="pt-BR" dirty="0"/>
                  <a:t>(9)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>
                    <a:solidFill>
                      <a:srgbClr val="0070C0"/>
                    </a:solidFill>
                  </a:rPr>
                  <a:t>                                  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100"/>
                <a:ext cx="10515600" cy="6438900"/>
              </a:xfrm>
              <a:blipFill>
                <a:blip r:embed="rId2"/>
                <a:stretch>
                  <a:fillRect t="-2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85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4000"/>
                <a:ext cx="10515600" cy="6341110"/>
              </a:xfrm>
            </p:spPr>
            <p:txBody>
              <a:bodyPr/>
              <a:lstStyle/>
              <a:p>
                <a:r>
                  <a:rPr lang="pt-BR" dirty="0"/>
                  <a:t>Expandindo (9)  e usando n=2 e p&gt;n (foram estes valores usado na simulação numérica) temos: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[(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]+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[(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      (10)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O computador usa quantidades discretas, então vamos transformar (10) usando diferenças finitas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            (11)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:r>
                  <a:rPr lang="pt-BR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pt-BR" b="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b="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∗∆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t-BR" dirty="0"/>
                  <a:t> ;    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ℤ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(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≥0)</m:t>
                    </m:r>
                  </m:oMath>
                </a14:m>
                <a:endParaRPr lang="pt-BR" dirty="0"/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4000"/>
                <a:ext cx="10515600" cy="6341110"/>
              </a:xfrm>
              <a:blipFill>
                <a:blip r:embed="rId2"/>
                <a:stretch>
                  <a:fillRect l="-1043" t="-16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075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/>
              <p:cNvSpPr>
                <a:spLocks noGrp="1"/>
              </p:cNvSpPr>
              <p:nvPr>
                <p:ph idx="1"/>
              </p:nvPr>
            </p:nvSpPr>
            <p:spPr>
              <a:xfrm>
                <a:off x="1" y="276726"/>
                <a:ext cx="12192000" cy="5799221"/>
              </a:xfrm>
            </p:spPr>
            <p:txBody>
              <a:bodyPr>
                <a:normAutofit/>
              </a:bodyPr>
              <a:lstStyle/>
              <a:p>
                <a:endParaRPr lang="pt-BR" sz="2400" i="1" dirty="0"/>
              </a:p>
              <a:p>
                <a:pPr marL="0" indent="0">
                  <a:buNone/>
                </a:pPr>
                <a:r>
                  <a:rPr lang="pt-BR" dirty="0"/>
                  <a:t>	Expandindo (11) temos: </a:t>
                </a:r>
              </a:p>
              <a:p>
                <a:pPr marL="0" indent="0">
                  <a:buNone/>
                </a:pPr>
                <a:endParaRPr lang="pt-BR" sz="2400" i="1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/>
                  <a:t>  =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2(2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endParaRPr lang="pt-BR" sz="2400" dirty="0"/>
              </a:p>
              <a:p>
                <a:pPr marL="0" indent="0" algn="ctr">
                  <a:buNone/>
                </a:pPr>
                <a:r>
                  <a:rPr lang="pt-BR" sz="2400" dirty="0"/>
                  <a:t>                           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2(2</m:t>
                                        </m:r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endParaRPr lang="pt-BR" sz="2400" dirty="0"/>
              </a:p>
              <a:p>
                <a:pPr marL="0" indent="0" algn="ctr">
                  <a:buNone/>
                </a:pPr>
                <a:r>
                  <a:rPr lang="pt-BR" sz="2400" dirty="0"/>
                  <a:t>                           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2(2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</m:sub>
                            </m:s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endParaRPr lang="pt-BR" sz="2400" dirty="0"/>
              </a:p>
              <a:p>
                <a:pPr marL="0" indent="0" algn="ctr">
                  <a:buNone/>
                </a:pPr>
                <a:r>
                  <a:rPr lang="pt-BR" sz="24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2(2</m:t>
                                        </m:r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pt-BR" sz="2400" dirty="0"/>
                  <a:t> </a:t>
                </a:r>
              </a:p>
            </p:txBody>
          </p:sp>
        </mc:Choice>
        <mc:Fallback xmlns="">
          <p:sp>
            <p:nvSpPr>
              <p:cNvPr id="7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276726"/>
                <a:ext cx="12192000" cy="57992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19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B1C83-0CB1-43D9-88DA-101D9973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4837070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100" dirty="0">
                <a:solidFill>
                  <a:srgbClr val="0070C0"/>
                </a:solidFill>
              </a:rPr>
              <a:t>Este trabalho é uma adaptação da dissertação de mestrado</a:t>
            </a:r>
            <a:br>
              <a:rPr lang="pt-BR" sz="3100" dirty="0">
                <a:solidFill>
                  <a:srgbClr val="0070C0"/>
                </a:solidFill>
              </a:rPr>
            </a:br>
            <a:br>
              <a:rPr lang="pt-BR" sz="3100" dirty="0">
                <a:solidFill>
                  <a:srgbClr val="0070C0"/>
                </a:solidFill>
              </a:rPr>
            </a:br>
            <a:r>
              <a:rPr lang="pt-BR" sz="3100" dirty="0">
                <a:solidFill>
                  <a:srgbClr val="FF0000"/>
                </a:solidFill>
              </a:rPr>
              <a:t>Computação Paralela com </a:t>
            </a:r>
            <a:r>
              <a:rPr lang="pt-BR" sz="3100" dirty="0" err="1">
                <a:solidFill>
                  <a:srgbClr val="FF0000"/>
                </a:solidFill>
              </a:rPr>
              <a:t>OpenMP</a:t>
            </a:r>
            <a:br>
              <a:rPr lang="pt-BR" sz="3100" dirty="0">
                <a:solidFill>
                  <a:srgbClr val="FF0000"/>
                </a:solidFill>
              </a:rPr>
            </a:br>
            <a:r>
              <a:rPr lang="pt-BR" sz="3100" dirty="0">
                <a:solidFill>
                  <a:srgbClr val="FF0000"/>
                </a:solidFill>
              </a:rPr>
              <a:t>e aplicações ao estudo de funções p-harmônicas.</a:t>
            </a:r>
            <a:br>
              <a:rPr lang="pt-BR" sz="3100" dirty="0">
                <a:solidFill>
                  <a:srgbClr val="FF0000"/>
                </a:solidFill>
              </a:rPr>
            </a:br>
            <a:br>
              <a:rPr lang="pt-BR" sz="3100" dirty="0">
                <a:solidFill>
                  <a:srgbClr val="0070C0"/>
                </a:solidFill>
              </a:rPr>
            </a:br>
            <a:r>
              <a:rPr lang="pt-BR" sz="3100" dirty="0">
                <a:solidFill>
                  <a:srgbClr val="0070C0"/>
                </a:solidFill>
              </a:rPr>
              <a:t> em matemática aplicada apresentada em 21 de dezembro de 2018 na UFRGS/Campus do Vale feita por mim e cujo orientador foi o </a:t>
            </a:r>
            <a:br>
              <a:rPr lang="pt-BR" sz="3100" dirty="0">
                <a:solidFill>
                  <a:srgbClr val="0070C0"/>
                </a:solidFill>
              </a:rPr>
            </a:br>
            <a:r>
              <a:rPr lang="pt-BR" sz="3100" dirty="0">
                <a:solidFill>
                  <a:srgbClr val="0070C0"/>
                </a:solidFill>
              </a:rPr>
              <a:t>prof. Paulo </a:t>
            </a:r>
            <a:r>
              <a:rPr lang="pt-BR" sz="3100" dirty="0" err="1">
                <a:solidFill>
                  <a:srgbClr val="0070C0"/>
                </a:solidFill>
              </a:rPr>
              <a:t>Zingano</a:t>
            </a:r>
            <a:r>
              <a:rPr lang="pt-BR" sz="3100" dirty="0">
                <a:solidFill>
                  <a:srgbClr val="0070C0"/>
                </a:solidFill>
              </a:rPr>
              <a:t>(UFRGS)</a:t>
            </a:r>
            <a:br>
              <a:rPr lang="pt-BR" dirty="0">
                <a:solidFill>
                  <a:srgbClr val="0070C0"/>
                </a:solidFill>
              </a:rPr>
            </a:br>
            <a:endParaRPr lang="pt-B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537" y="0"/>
            <a:ext cx="970146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Texto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0" y="312821"/>
                <a:ext cx="2490537" cy="6136105"/>
              </a:xfrm>
              <a:solidFill>
                <a:srgbClr val="FFC000"/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 sz="2800" dirty="0"/>
                  <a:t>Ou...</a:t>
                </a:r>
              </a:p>
              <a:p>
                <a:endParaRPr lang="pt-BR" sz="2800" dirty="0"/>
              </a:p>
              <a:p>
                <a:r>
                  <a:rPr lang="pt-BR" sz="2800" dirty="0"/>
                  <a:t>onde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sz="2800" dirty="0"/>
                  <a:t> </a:t>
                </a:r>
              </a:p>
              <a:p>
                <a:r>
                  <a:rPr lang="pt-BR" sz="2800" dirty="0"/>
                  <a:t>e</a:t>
                </a:r>
                <a:endParaRPr lang="pt-BR" sz="28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;</m:t>
                    </m:r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pt-BR" sz="28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;</m:t>
                    </m:r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pt-BR" sz="2800" i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pt-BR" sz="2800" i="1" dirty="0">
                  <a:solidFill>
                    <a:srgbClr val="0070C0"/>
                  </a:solidFill>
                </a:endParaRPr>
              </a:p>
              <a:p>
                <a:r>
                  <a:rPr lang="pt-BR" sz="2800" i="1" dirty="0"/>
                  <a:t>etc... </a:t>
                </a:r>
                <a:r>
                  <a:rPr lang="pt-BR" sz="2800" dirty="0"/>
                  <a:t>são calculados  no tempo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∙∆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Espaço Reservado para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0" y="312821"/>
                <a:ext cx="2490537" cy="6136105"/>
              </a:xfrm>
              <a:blipFill rotWithShape="0">
                <a:blip r:embed="rId3"/>
                <a:stretch>
                  <a:fillRect l="-4623" t="-148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21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0"/>
            <a:ext cx="7243011" cy="6858000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503" y="330200"/>
            <a:ext cx="6943997" cy="607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Texto 5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" y="0"/>
                <a:ext cx="3733800" cy="6858000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Alguns valores usados nas simulações: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M1 = -100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M2 =  100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N1  = -100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N2  =   100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h = 0.1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pt-BR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pt-BR" sz="2800" dirty="0"/>
                  <a:t> = 0.0001</a:t>
                </a:r>
              </a:p>
              <a:p>
                <a:r>
                  <a:rPr lang="pt-BR" sz="2800" dirty="0"/>
                  <a:t>Símbolos usados: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</m:oMath>
                </a14:m>
                <a:endParaRPr lang="pt-BR" sz="2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endParaRPr lang="pt-BR" sz="2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∙∆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endParaRPr lang="pt-BR" sz="28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ℤ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 ( 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≥0)</m:t>
                    </m:r>
                  </m:oMath>
                </a14:m>
                <a:endParaRPr lang="pt-B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pt-BR" sz="2800" dirty="0"/>
              </a:p>
            </p:txBody>
          </p:sp>
        </mc:Choice>
        <mc:Fallback xmlns="">
          <p:sp>
            <p:nvSpPr>
              <p:cNvPr id="6" name="Espaço Reservado para Text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" y="0"/>
                <a:ext cx="3733800" cy="6858000"/>
              </a:xfrm>
              <a:blipFill rotWithShape="0">
                <a:blip r:embed="rId2"/>
                <a:stretch>
                  <a:fillRect l="-3263" t="-14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70" y="0"/>
            <a:ext cx="8545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89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Texto 7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0" y="252663"/>
                <a:ext cx="4271211" cy="64368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400" b="1" dirty="0">
                    <a:solidFill>
                      <a:srgbClr val="0070C0"/>
                    </a:solidFill>
                  </a:rPr>
                  <a:t>Condição inicial, vamos supor 3 singularidades</a:t>
                </a:r>
              </a:p>
              <a:p>
                <a:r>
                  <a:rPr lang="pt-BR" sz="2400" b="1" dirty="0"/>
                  <a:t>P</a:t>
                </a:r>
                <a:r>
                  <a:rPr lang="pt-BR" sz="2400" dirty="0"/>
                  <a:t>ara facilitar, definimos o </a:t>
                </a:r>
              </a:p>
              <a:p>
                <a:r>
                  <a:rPr lang="pt-BR" sz="2400" dirty="0"/>
                  <a:t>valor inicial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400" dirty="0"/>
                  <a:t> ,  </a:t>
                </a:r>
              </a:p>
              <a:p>
                <a:r>
                  <a:rPr lang="pt-BR" sz="2400" dirty="0"/>
                  <a:t>um plano de altura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sz="2400" dirty="0"/>
                  <a:t> </a:t>
                </a:r>
              </a:p>
              <a:p>
                <a:r>
                  <a:rPr lang="pt-BR" sz="2400" dirty="0"/>
                  <a:t>e 3 cones com vértices:</a:t>
                </a:r>
              </a:p>
              <a:p>
                <a:r>
                  <a:rPr lang="pt-BR" sz="2400" dirty="0"/>
                  <a:t>a1=(1,1), b1=1; </a:t>
                </a:r>
              </a:p>
              <a:p>
                <a:r>
                  <a:rPr lang="pt-BR" sz="2400" dirty="0"/>
                  <a:t>a2=(-1.5,0.5), b2=3 </a:t>
                </a:r>
              </a:p>
              <a:p>
                <a:r>
                  <a:rPr lang="pt-BR" sz="2400" dirty="0"/>
                  <a:t>a3=(0,-1,5), b3=4</a:t>
                </a:r>
              </a:p>
              <a:p>
                <a:r>
                  <a:rPr lang="pt-BR" sz="2400" dirty="0"/>
                  <a:t>todos com raio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pt-BR" sz="20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000" b="0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pt-BR" sz="20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t-BR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pt-BR" sz="20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:1≤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pt-BR" sz="2000" dirty="0"/>
              </a:p>
              <a:p>
                <a:r>
                  <a:rPr lang="pt-BR" sz="2400" dirty="0"/>
                  <a:t>A condição inicial em todas as simulações seguiu o mesmo padrão: um plano de altura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400" dirty="0"/>
                  <a:t> e 3 ou 4 cones</a:t>
                </a:r>
              </a:p>
              <a:p>
                <a:r>
                  <a:rPr lang="pt-BR" sz="2400" b="1" dirty="0"/>
                  <a:t> </a:t>
                </a:r>
                <a:br>
                  <a:rPr lang="pt-BR" dirty="0"/>
                </a:br>
                <a:endParaRPr lang="pt-BR" dirty="0"/>
              </a:p>
            </p:txBody>
          </p:sp>
        </mc:Choice>
        <mc:Fallback xmlns="">
          <p:sp>
            <p:nvSpPr>
              <p:cNvPr id="8" name="Espaço Reservado para Texto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0" y="252663"/>
                <a:ext cx="4271211" cy="6436895"/>
              </a:xfrm>
              <a:blipFill>
                <a:blip r:embed="rId2"/>
                <a:stretch>
                  <a:fillRect l="-2140" t="-1799" r="-19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Espaço Reservado para Imagem 13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950" r="3950"/>
          <a:stretch>
            <a:fillRect/>
          </a:stretch>
        </p:blipFill>
        <p:spPr>
          <a:xfrm>
            <a:off x="4484914" y="664029"/>
            <a:ext cx="7391400" cy="56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42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F631C-F2AB-44F2-9E9C-49F47161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6756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Parte principal do código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39A9A2-EC93-4E76-A21B-8841C20B7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" y="926757"/>
            <a:ext cx="11487665" cy="5931243"/>
          </a:xfrm>
        </p:spPr>
      </p:pic>
    </p:spTree>
    <p:extLst>
      <p:ext uri="{BB962C8B-B14F-4D97-AF65-F5344CB8AC3E}">
        <p14:creationId xmlns:p14="http://schemas.microsoft.com/office/powerpoint/2010/main" val="1251514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D7622-8B10-4C15-9534-0FEE68D87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690688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Na programação com </a:t>
            </a:r>
            <a:r>
              <a:rPr lang="pt-BR" dirty="0" err="1">
                <a:solidFill>
                  <a:srgbClr val="0070C0"/>
                </a:solidFill>
              </a:rPr>
              <a:t>OpenMP</a:t>
            </a:r>
            <a:r>
              <a:rPr lang="pt-BR" dirty="0">
                <a:solidFill>
                  <a:srgbClr val="0070C0"/>
                </a:solidFill>
              </a:rPr>
              <a:t> foi </a:t>
            </a:r>
            <a:br>
              <a:rPr lang="pt-BR" dirty="0">
                <a:solidFill>
                  <a:srgbClr val="0070C0"/>
                </a:solidFill>
              </a:rPr>
            </a:br>
            <a:r>
              <a:rPr lang="pt-BR" dirty="0">
                <a:solidFill>
                  <a:srgbClr val="0070C0"/>
                </a:solidFill>
              </a:rPr>
              <a:t>usado 2 métodos diferentes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A26EF04-3D97-41E6-B86B-67609B207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130" y="2125361"/>
                <a:ext cx="10933670" cy="4051601"/>
              </a:xfrm>
            </p:spPr>
            <p:txBody>
              <a:bodyPr/>
              <a:lstStyle/>
              <a:p>
                <a:pPr algn="just"/>
                <a:r>
                  <a:rPr lang="pt-BR" dirty="0"/>
                  <a:t>1) Digamos que usamos, por exemplo 4 threads. No primeiro método dividimos a malha em 4 pedaços e em cada pedaço adicionamos um pedaço extra de tamanho 50. Cada thread atualiza o seu pedaço 50 vezes e depois unimos todas as partes e atualizamos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dirty="0"/>
                  <a:t>. Método mostrado nos dois slides a seguir.</a:t>
                </a:r>
              </a:p>
              <a:p>
                <a:endParaRPr lang="pt-BR" dirty="0"/>
              </a:p>
              <a:p>
                <a:pPr algn="just"/>
                <a:r>
                  <a:rPr lang="pt-BR" dirty="0"/>
                  <a:t>2) No segundo método, dividimos a malha em 4 pedaço e cada thread computa no seu pedaço e no final atualizamos</a:t>
                </a:r>
                <a14:m>
                  <m:oMath xmlns:m="http://schemas.openxmlformats.org/officeDocument/2006/math">
                    <m:r>
                      <a:rPr lang="pt-B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A26EF04-3D97-41E6-B86B-67609B207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130" y="2125361"/>
                <a:ext cx="10933670" cy="4051601"/>
              </a:xfrm>
              <a:blipFill>
                <a:blip r:embed="rId2"/>
                <a:stretch>
                  <a:fillRect l="-1003" t="-2560" r="-1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219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69" y="1523835"/>
            <a:ext cx="3932261" cy="381033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217170"/>
            <a:ext cx="4023360" cy="1143000"/>
          </a:xfrm>
        </p:spPr>
        <p:txBody>
          <a:bodyPr/>
          <a:lstStyle/>
          <a:p>
            <a:pPr algn="ctr"/>
            <a:r>
              <a:rPr lang="pt-BR" b="1" dirty="0"/>
              <a:t>Parte Principal de </a:t>
            </a:r>
            <a:r>
              <a:rPr lang="pt-BR" b="1" dirty="0">
                <a:solidFill>
                  <a:srgbClr val="0070C0"/>
                </a:solidFill>
              </a:rPr>
              <a:t>u24hOpenMP.f90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191066" y="2045368"/>
            <a:ext cx="4355432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Neste exemplo usamos 4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M1 = N1 = - 120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M2 = N2 =   120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Cada pedaço(cada </a:t>
            </a:r>
            <a:r>
              <a:rPr lang="pt-BR" sz="2000" dirty="0" err="1"/>
              <a:t>chunk</a:t>
            </a:r>
            <a:r>
              <a:rPr lang="pt-BR" sz="2000" dirty="0"/>
              <a:t>) tem dimensão 60 x 240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Temos 4 </a:t>
            </a:r>
            <a:r>
              <a:rPr lang="pt-BR" sz="2000" dirty="0" err="1"/>
              <a:t>chunks</a:t>
            </a:r>
            <a:r>
              <a:rPr lang="pt-BR" sz="2000" dirty="0"/>
              <a:t>(4 pedaços)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Foi adicionado um pedaço-extra de 50 x 240 no lado direito do chunk0 e no lado esquerdo do chunk3.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98" y="217170"/>
            <a:ext cx="743214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6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457200"/>
            <a:ext cx="3960495" cy="1058779"/>
          </a:xfrm>
        </p:spPr>
        <p:txBody>
          <a:bodyPr/>
          <a:lstStyle/>
          <a:p>
            <a:pPr algn="ctr"/>
            <a:r>
              <a:rPr lang="pt-BR" b="1" dirty="0"/>
              <a:t>Parte Principal de </a:t>
            </a:r>
            <a:r>
              <a:rPr lang="pt-BR" b="1" dirty="0">
                <a:solidFill>
                  <a:srgbClr val="0070C0"/>
                </a:solidFill>
              </a:rPr>
              <a:t>u24hOpenMP.f90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168442" y="1852863"/>
            <a:ext cx="4343400" cy="46321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Nos </a:t>
            </a:r>
            <a:r>
              <a:rPr lang="pt-BR" sz="2000" dirty="0" err="1"/>
              <a:t>chunks</a:t>
            </a:r>
            <a:r>
              <a:rPr lang="pt-BR" sz="2000" dirty="0"/>
              <a:t> internos foi adicionado este pedaço-extra nos dois lados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Cada thread atualizou seu respectivo </a:t>
            </a:r>
            <a:r>
              <a:rPr lang="pt-BR" sz="2000" dirty="0" err="1"/>
              <a:t>chunk</a:t>
            </a:r>
            <a:r>
              <a:rPr lang="pt-BR" sz="2000" dirty="0"/>
              <a:t> 50 vezes. Após as 50 atualizações os 4 </a:t>
            </a:r>
            <a:r>
              <a:rPr lang="pt-BR" sz="2000" dirty="0" err="1"/>
              <a:t>chunks</a:t>
            </a:r>
            <a:r>
              <a:rPr lang="pt-BR" sz="2000" dirty="0"/>
              <a:t> foram unidos atualizando o quadrado original.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Repete-se este ciclo: dividir o quadrado em 4 pedaços, cada thread atualiza 50 vezes o seu pedaço, junta os 4 pedaços e atualiza o quadrado original. Até o tempo t atingir o tempo final </a:t>
            </a:r>
            <a:r>
              <a:rPr lang="pt-BR" sz="2000" dirty="0" err="1"/>
              <a:t>tF</a:t>
            </a:r>
            <a:endParaRPr lang="pt-BR" sz="2000" dirty="0"/>
          </a:p>
          <a:p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94" y="276726"/>
            <a:ext cx="7351295" cy="63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82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62CA6-79D7-4655-9831-7C6ECEDB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24464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0070C0"/>
                </a:solidFill>
              </a:rPr>
              <a:t>Computação feita no </a:t>
            </a:r>
            <a:r>
              <a:rPr lang="pt-BR" sz="4000" dirty="0" err="1">
                <a:solidFill>
                  <a:srgbClr val="0070C0"/>
                </a:solidFill>
              </a:rPr>
              <a:t>Cenapad</a:t>
            </a:r>
            <a:r>
              <a:rPr lang="pt-BR" sz="4000" dirty="0">
                <a:solidFill>
                  <a:srgbClr val="0070C0"/>
                </a:solidFill>
              </a:rPr>
              <a:t>-SP e </a:t>
            </a:r>
            <a:r>
              <a:rPr lang="pt-BR" sz="4000" dirty="0" err="1">
                <a:solidFill>
                  <a:srgbClr val="0070C0"/>
                </a:solidFill>
              </a:rPr>
              <a:t>Okeanos</a:t>
            </a:r>
            <a:r>
              <a:rPr lang="pt-BR" sz="4000" dirty="0">
                <a:solidFill>
                  <a:srgbClr val="0070C0"/>
                </a:solidFill>
              </a:rPr>
              <a:t>(Grécia)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C182CCA-3290-44A7-989B-B8750C6CB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3" y="1359243"/>
            <a:ext cx="10416745" cy="5325761"/>
          </a:xfrm>
        </p:spPr>
      </p:pic>
    </p:spTree>
    <p:extLst>
      <p:ext uri="{BB962C8B-B14F-4D97-AF65-F5344CB8AC3E}">
        <p14:creationId xmlns:p14="http://schemas.microsoft.com/office/powerpoint/2010/main" val="106595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A68B1ABE-1725-4A97-B4EF-08B2698935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1062681"/>
              </a:xfr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>
                <a:normAutofit fontScale="90000"/>
              </a:bodyPr>
              <a:lstStyle/>
              <a:p>
                <a:pPr algn="ctr"/>
                <a:r>
                  <a:rPr lang="pt-BR" sz="3600" dirty="0">
                    <a:solidFill>
                      <a:srgbClr val="0070C0"/>
                    </a:solidFill>
                  </a:rPr>
                  <a:t>Os valores de </a:t>
                </a:r>
                <a14:m>
                  <m:oMath xmlns:m="http://schemas.openxmlformats.org/officeDocument/2006/math"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sz="3600" dirty="0">
                    <a:solidFill>
                      <a:srgbClr val="0070C0"/>
                    </a:solidFill>
                  </a:rPr>
                  <a:t> nas regiões: ±7.5, ±10, ±12.5 </a:t>
                </a:r>
                <a:br>
                  <a:rPr lang="pt-BR" sz="3600" dirty="0">
                    <a:solidFill>
                      <a:srgbClr val="0070C0"/>
                    </a:solidFill>
                  </a:rPr>
                </a:br>
                <a:r>
                  <a:rPr lang="pt-BR" sz="3600" dirty="0">
                    <a:solidFill>
                      <a:srgbClr val="0070C0"/>
                    </a:solidFill>
                  </a:rPr>
                  <a:t>numa malha [-15,15]x[-15,15]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A68B1ABE-1725-4A97-B4EF-08B269893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1062681"/>
              </a:xfrm>
              <a:blipFill>
                <a:blip r:embed="rId2"/>
                <a:stretch>
                  <a:fillRect t="-6250" b="-142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F73A9CD-9A24-4CA9-9DDE-01821353F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062681"/>
            <a:ext cx="10777150" cy="5795319"/>
          </a:xfrm>
        </p:spPr>
      </p:pic>
    </p:spTree>
    <p:extLst>
      <p:ext uri="{BB962C8B-B14F-4D97-AF65-F5344CB8AC3E}">
        <p14:creationId xmlns:p14="http://schemas.microsoft.com/office/powerpoint/2010/main" val="365459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1D11604-FF60-43CC-A9A7-0A8D9C6F88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1690688"/>
              </a:xfr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>
                <a:normAutofit/>
              </a:bodyPr>
              <a:lstStyle/>
              <a:p>
                <a:r>
                  <a:rPr lang="pt-BR" sz="3600" dirty="0">
                    <a:solidFill>
                      <a:srgbClr val="FF0000"/>
                    </a:solidFill>
                  </a:rPr>
                  <a:t>Objeto de estudo:</a:t>
                </a:r>
                <a:r>
                  <a:rPr lang="pt-BR" sz="3600" dirty="0">
                    <a:solidFill>
                      <a:srgbClr val="0070C0"/>
                    </a:solidFill>
                  </a:rPr>
                  <a:t> </a:t>
                </a:r>
                <a:br>
                  <a:rPr lang="pt-BR" sz="3600" dirty="0">
                    <a:solidFill>
                      <a:srgbClr val="0070C0"/>
                    </a:solidFill>
                  </a:rPr>
                </a:br>
                <a:r>
                  <a:rPr lang="pt-BR" sz="3600" dirty="0">
                    <a:solidFill>
                      <a:srgbClr val="0070C0"/>
                    </a:solidFill>
                  </a:rPr>
                  <a:t>O comportamento da função </a:t>
                </a:r>
                <a14:m>
                  <m:oMath xmlns:m="http://schemas.openxmlformats.org/officeDocument/2006/math"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sz="3600" dirty="0">
                    <a:solidFill>
                      <a:srgbClr val="0070C0"/>
                    </a:solidFill>
                  </a:rPr>
                  <a:t> que satisfaz a equação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1D11604-FF60-43CC-A9A7-0A8D9C6F8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1690688"/>
              </a:xfrm>
              <a:blipFill>
                <a:blip r:embed="rId2"/>
                <a:stretch>
                  <a:fillRect l="-14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8D9277C-DD47-46D8-B0E9-B32908A86D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825624"/>
                <a:ext cx="12191999" cy="461224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t-BR" dirty="0">
                    <a:solidFill>
                      <a:srgbClr val="0070C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pt-BR" dirty="0">
                    <a:solidFill>
                      <a:srgbClr val="0070C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≡ 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𝑑𝑖𝑣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B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𝛻</m:t>
                                        </m:r>
                                        <m:r>
                                          <a:rPr lang="pt-B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pt-BR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  <m:r>
                              <m:rPr>
                                <m:nor/>
                              </m:rPr>
                              <a:rPr lang="pt-BR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em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\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</m:e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pt-BR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            (1)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pt-BR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𝑜𝑛𝑑𝑒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ã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𝑝𝑜𝑛𝑡𝑜𝑠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𝑑𝑒</m:t>
                    </m:r>
                  </m:oMath>
                </a14:m>
                <a:r>
                  <a:rPr lang="pt-BR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dirty="0"/>
                  <a:t>  </a:t>
                </a:r>
                <a:r>
                  <a:rPr lang="pt-BR" dirty="0">
                    <a:solidFill>
                      <a:srgbClr val="0070C0"/>
                    </a:solidFill>
                  </a:rPr>
                  <a:t>e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pt-BR" dirty="0"/>
                  <a:t>  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pt-BR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 são as m singularidades(bicos, vértices) de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𝑸𝒖𝒂𝒏𝒅𝒐</m:t>
                      </m:r>
                      <m:r>
                        <a:rPr lang="pt-BR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pt-B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  <m:r>
                        <a:rPr lang="pt-B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pt-B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+..+</m:t>
                          </m:r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pt-B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8D9277C-DD47-46D8-B0E9-B32908A86D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825624"/>
                <a:ext cx="12191999" cy="461224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49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93D7581-841E-44D8-A3CA-85D96D00E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542"/>
            <a:ext cx="4604273" cy="11940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64306DE-82BC-4EA9-8CB8-0C703C62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48" y="1"/>
            <a:ext cx="6884894" cy="2508422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9265EED-F4EB-4AB8-970B-A0C126B5C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3643"/>
            <a:ext cx="12192001" cy="4584356"/>
          </a:xfrm>
        </p:spPr>
      </p:pic>
    </p:spTree>
    <p:extLst>
      <p:ext uri="{BB962C8B-B14F-4D97-AF65-F5344CB8AC3E}">
        <p14:creationId xmlns:p14="http://schemas.microsoft.com/office/powerpoint/2010/main" val="84393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1D710-C97B-4EFE-94C0-F87311E5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B22A50F-0291-4C0F-8941-9E879FEE5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19" y="2196054"/>
            <a:ext cx="9392961" cy="3610479"/>
          </a:xfrm>
        </p:spPr>
      </p:pic>
    </p:spTree>
    <p:extLst>
      <p:ext uri="{BB962C8B-B14F-4D97-AF65-F5344CB8AC3E}">
        <p14:creationId xmlns:p14="http://schemas.microsoft.com/office/powerpoint/2010/main" val="3639300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>
                <a:extLst>
                  <a:ext uri="{FF2B5EF4-FFF2-40B4-BE49-F238E27FC236}">
                    <a16:creationId xmlns:a16="http://schemas.microsoft.com/office/drawing/2014/main" id="{6AE1D3D3-D3D8-4A80-B0E0-1C21199E5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1322172"/>
              </a:xfr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pt-BR" dirty="0">
                    <a:solidFill>
                      <a:srgbClr val="0070C0"/>
                    </a:solidFill>
                  </a:rPr>
                  <a:t>O tempo de cada 100 atualizações e os valores </a:t>
                </a:r>
                <a:br>
                  <a:rPr lang="pt-BR" dirty="0">
                    <a:solidFill>
                      <a:srgbClr val="0070C0"/>
                    </a:solidFill>
                  </a:rPr>
                </a:br>
                <a:r>
                  <a:rPr lang="pt-BR" dirty="0">
                    <a:solidFill>
                      <a:srgbClr val="0070C0"/>
                    </a:solidFill>
                  </a:rPr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nas regiões:  ±7.5, ±10, ±12.5</a:t>
                </a:r>
              </a:p>
            </p:txBody>
          </p:sp>
        </mc:Choice>
        <mc:Fallback xmlns="">
          <p:sp>
            <p:nvSpPr>
              <p:cNvPr id="4" name="Título 3">
                <a:extLst>
                  <a:ext uri="{FF2B5EF4-FFF2-40B4-BE49-F238E27FC236}">
                    <a16:creationId xmlns:a16="http://schemas.microsoft.com/office/drawing/2014/main" id="{6AE1D3D3-D3D8-4A80-B0E0-1C21199E5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1322172"/>
              </a:xfrm>
              <a:blipFill>
                <a:blip r:embed="rId2"/>
                <a:stretch>
                  <a:fillRect t="-13242" b="-205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A6F98A0-E1F6-41E4-B521-646B43A083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173"/>
            <a:ext cx="6019800" cy="5362832"/>
          </a:xfr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32AA40F-C669-4B3D-8CD2-ED726B2D6D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22173"/>
            <a:ext cx="6019800" cy="5362831"/>
          </a:xfrm>
        </p:spPr>
      </p:pic>
    </p:spTree>
    <p:extLst>
      <p:ext uri="{BB962C8B-B14F-4D97-AF65-F5344CB8AC3E}">
        <p14:creationId xmlns:p14="http://schemas.microsoft.com/office/powerpoint/2010/main" val="1296905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ítulo 8">
                <a:extLst>
                  <a:ext uri="{FF2B5EF4-FFF2-40B4-BE49-F238E27FC236}">
                    <a16:creationId xmlns:a16="http://schemas.microsoft.com/office/drawing/2014/main" id="{30DB164E-541E-4F83-91D1-D19D4C69C2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969694"/>
              </a:xfr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>
                <a:normAutofit fontScale="90000"/>
              </a:bodyPr>
              <a:lstStyle/>
              <a:p>
                <a:pPr algn="ctr"/>
                <a:r>
                  <a:rPr lang="pt-BR" sz="4000" dirty="0">
                    <a:solidFill>
                      <a:srgbClr val="0070C0"/>
                    </a:solidFill>
                  </a:rPr>
                  <a:t>O gráfico de </a:t>
                </a:r>
                <a14:m>
                  <m:oMath xmlns:m="http://schemas.openxmlformats.org/officeDocument/2006/math">
                    <m:r>
                      <a:rPr lang="pt-BR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sz="4000" dirty="0">
                    <a:solidFill>
                      <a:srgbClr val="0070C0"/>
                    </a:solidFill>
                  </a:rPr>
                  <a:t> e os valores máximos e mínimos de </a:t>
                </a:r>
                <a14:m>
                  <m:oMath xmlns:m="http://schemas.openxmlformats.org/officeDocument/2006/math">
                    <m:r>
                      <a:rPr lang="pt-BR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sz="4000" dirty="0">
                    <a:solidFill>
                      <a:srgbClr val="0070C0"/>
                    </a:solidFill>
                  </a:rPr>
                  <a:t> nas 97.000.000 atualizações </a:t>
                </a:r>
              </a:p>
            </p:txBody>
          </p:sp>
        </mc:Choice>
        <mc:Fallback xmlns="">
          <p:sp>
            <p:nvSpPr>
              <p:cNvPr id="9" name="Título 8">
                <a:extLst>
                  <a:ext uri="{FF2B5EF4-FFF2-40B4-BE49-F238E27FC236}">
                    <a16:creationId xmlns:a16="http://schemas.microsoft.com/office/drawing/2014/main" id="{30DB164E-541E-4F83-91D1-D19D4C69C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969694"/>
              </a:xfrm>
              <a:blipFill>
                <a:blip r:embed="rId2"/>
                <a:stretch>
                  <a:fillRect t="-19876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9617FD98-F522-4490-BC0A-12B5D964DE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06130"/>
            <a:ext cx="5181600" cy="4158049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79E201F-2CD9-4B86-ACF7-790636C390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9696"/>
            <a:ext cx="7982465" cy="4918610"/>
          </a:xfrm>
        </p:spPr>
      </p:pic>
    </p:spTree>
    <p:extLst>
      <p:ext uri="{BB962C8B-B14F-4D97-AF65-F5344CB8AC3E}">
        <p14:creationId xmlns:p14="http://schemas.microsoft.com/office/powerpoint/2010/main" val="3810383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DC499338-70B4-43DE-9727-C1D92E2EAB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56951"/>
            <a:ext cx="6019800" cy="5301049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9E762CD-79AD-424E-ADD8-4CEDBF7769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556950"/>
            <a:ext cx="6019799" cy="5301049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A24F65-ED3A-4E82-96B0-D01DE9666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4646141" cy="155695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41E716C-ACCB-495E-B332-03F41DC4C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773" y="0"/>
            <a:ext cx="7212227" cy="138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16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CE8F889-DBE2-4C39-A414-109042DC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9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ítulo 4">
                <a:extLst>
                  <a:ext uri="{FF2B5EF4-FFF2-40B4-BE49-F238E27FC236}">
                    <a16:creationId xmlns:a16="http://schemas.microsoft.com/office/drawing/2014/main" id="{4E60B46F-5399-4592-A4D5-326A0EE2E11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0" y="1"/>
                <a:ext cx="12192000" cy="1037968"/>
              </a:xfr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>
                <a:normAutofit/>
              </a:bodyPr>
              <a:lstStyle/>
              <a:p>
                <a:r>
                  <a:rPr lang="pt-BR" sz="3200" dirty="0">
                    <a:solidFill>
                      <a:srgbClr val="0070C0"/>
                    </a:solidFill>
                  </a:rPr>
                  <a:t>Comparativo: As </a:t>
                </a:r>
                <a:r>
                  <a:rPr lang="pt-BR" sz="3200">
                    <a:solidFill>
                      <a:srgbClr val="0070C0"/>
                    </a:solidFill>
                  </a:rPr>
                  <a:t>colunas 3 a 7 </a:t>
                </a:r>
                <a:r>
                  <a:rPr lang="pt-BR" sz="3200" dirty="0">
                    <a:solidFill>
                      <a:srgbClr val="0070C0"/>
                    </a:solidFill>
                  </a:rPr>
                  <a:t>estão em segundos. </a:t>
                </a:r>
                <a:br>
                  <a:rPr lang="pt-BR" sz="3200" dirty="0">
                    <a:solidFill>
                      <a:srgbClr val="0070C0"/>
                    </a:solidFill>
                  </a:rPr>
                </a:br>
                <a:r>
                  <a:rPr lang="pt-BR" sz="3200" dirty="0">
                    <a:solidFill>
                      <a:srgbClr val="0070C0"/>
                    </a:solidFill>
                  </a:rPr>
                  <a:t>Na 2ª coluna cada  1 TF  =  10 mil atualizações de 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pt-BR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ítulo 4">
                <a:extLst>
                  <a:ext uri="{FF2B5EF4-FFF2-40B4-BE49-F238E27FC236}">
                    <a16:creationId xmlns:a16="http://schemas.microsoft.com/office/drawing/2014/main" id="{4E60B46F-5399-4592-A4D5-326A0EE2E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0" y="1"/>
                <a:ext cx="12192000" cy="1037968"/>
              </a:xfrm>
              <a:blipFill>
                <a:blip r:embed="rId2"/>
                <a:stretch>
                  <a:fillRect t="-5202" b="-184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">
            <a:extLst>
              <a:ext uri="{FF2B5EF4-FFF2-40B4-BE49-F238E27FC236}">
                <a16:creationId xmlns:a16="http://schemas.microsoft.com/office/drawing/2014/main" id="{2421A421-0283-4823-907F-7B212C7EE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75" y="2746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B936E97-B8BF-433F-95CD-32D114520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018887"/>
              </p:ext>
            </p:extLst>
          </p:nvPr>
        </p:nvGraphicFramePr>
        <p:xfrm>
          <a:off x="215900" y="1037970"/>
          <a:ext cx="11785602" cy="55787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7239">
                  <a:extLst>
                    <a:ext uri="{9D8B030D-6E8A-4147-A177-3AD203B41FA5}">
                      <a16:colId xmlns:a16="http://schemas.microsoft.com/office/drawing/2014/main" val="490084685"/>
                    </a:ext>
                  </a:extLst>
                </a:gridCol>
                <a:gridCol w="1691702">
                  <a:extLst>
                    <a:ext uri="{9D8B030D-6E8A-4147-A177-3AD203B41FA5}">
                      <a16:colId xmlns:a16="http://schemas.microsoft.com/office/drawing/2014/main" val="3452853992"/>
                    </a:ext>
                  </a:extLst>
                </a:gridCol>
                <a:gridCol w="1733319">
                  <a:extLst>
                    <a:ext uri="{9D8B030D-6E8A-4147-A177-3AD203B41FA5}">
                      <a16:colId xmlns:a16="http://schemas.microsoft.com/office/drawing/2014/main" val="2531370466"/>
                    </a:ext>
                  </a:extLst>
                </a:gridCol>
                <a:gridCol w="1663548">
                  <a:extLst>
                    <a:ext uri="{9D8B030D-6E8A-4147-A177-3AD203B41FA5}">
                      <a16:colId xmlns:a16="http://schemas.microsoft.com/office/drawing/2014/main" val="1973975881"/>
                    </a:ext>
                  </a:extLst>
                </a:gridCol>
                <a:gridCol w="1663548">
                  <a:extLst>
                    <a:ext uri="{9D8B030D-6E8A-4147-A177-3AD203B41FA5}">
                      <a16:colId xmlns:a16="http://schemas.microsoft.com/office/drawing/2014/main" val="3157834781"/>
                    </a:ext>
                  </a:extLst>
                </a:gridCol>
                <a:gridCol w="1734544">
                  <a:extLst>
                    <a:ext uri="{9D8B030D-6E8A-4147-A177-3AD203B41FA5}">
                      <a16:colId xmlns:a16="http://schemas.microsoft.com/office/drawing/2014/main" val="2461996381"/>
                    </a:ext>
                  </a:extLst>
                </a:gridCol>
                <a:gridCol w="1691702">
                  <a:extLst>
                    <a:ext uri="{9D8B030D-6E8A-4147-A177-3AD203B41FA5}">
                      <a16:colId xmlns:a16="http://schemas.microsoft.com/office/drawing/2014/main" val="1459718658"/>
                    </a:ext>
                  </a:extLst>
                </a:gridCol>
              </a:tblGrid>
              <a:tr h="975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Linha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T0 a TF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Serial(s)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4Thread sem Bloco Extra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8Thread </a:t>
                      </a: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com Bloco Extra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8Thread sem Bloco Extra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16Thread sem Bloco Extra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1374056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0 a 0.1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4188792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0.2 a 0.5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7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4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304084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0.5 a 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6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2887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 a 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20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10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12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5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8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6438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2 a 4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15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9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109228"/>
                  </a:ext>
                </a:extLst>
              </a:tr>
              <a:tr h="5239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6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4 a 8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53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22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15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22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509152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7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10 a 20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123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51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71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33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51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291318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8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20 a 50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366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156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215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96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156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899957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9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50 a 100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608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241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353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172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200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871576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100 a 200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1202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469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725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366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454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9298979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200 a 300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1202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435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746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372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433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2525594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12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300 a 400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1210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434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750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379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447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984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249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9ADEAB9-96E4-4430-8879-730486B01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79" y="0"/>
            <a:ext cx="6557320" cy="685800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323EF00-6270-465C-B7DC-2C24E974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1655805"/>
          </a:xfrm>
          <a:ln w="57150"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pt-BR" dirty="0"/>
              <a:t>Conclusão na dissertação: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9A6F447-ECA7-44B3-B5A8-216F876E3CE9}"/>
              </a:ext>
            </a:extLst>
          </p:cNvPr>
          <p:cNvSpPr/>
          <p:nvPr/>
        </p:nvSpPr>
        <p:spPr>
          <a:xfrm>
            <a:off x="4238368" y="1084305"/>
            <a:ext cx="1482811" cy="345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0533BBD-3300-4529-BE6A-EBF6B90D9267}"/>
              </a:ext>
            </a:extLst>
          </p:cNvPr>
          <p:cNvSpPr txBox="1"/>
          <p:nvPr/>
        </p:nvSpPr>
        <p:spPr>
          <a:xfrm>
            <a:off x="0" y="3571103"/>
            <a:ext cx="5721179" cy="12003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00"/>
                </a:solidFill>
              </a:rPr>
              <a:t>Maiores detalhes em:</a:t>
            </a:r>
          </a:p>
          <a:p>
            <a:r>
              <a:rPr lang="pt-BR" b="1" dirty="0">
                <a:solidFill>
                  <a:srgbClr val="FFFF00"/>
                </a:solidFill>
              </a:rPr>
              <a:t>https://github.com/Roberto-Hoo/Tese-RobertoHoo-PZingano-UFRGS-Matematica-2018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965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332A6-EDA7-46B4-ADD7-5E07E689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827902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>
                <a:solidFill>
                  <a:srgbClr val="002060"/>
                </a:solidFill>
              </a:rPr>
              <a:t>Conclusão do trabalho de Computação Paralela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CDC50A-FBC9-403E-8658-C80E776FB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58097"/>
            <a:ext cx="12191999" cy="5399903"/>
          </a:xfrm>
        </p:spPr>
        <p:txBody>
          <a:bodyPr>
            <a:normAutofit lnSpcReduction="10000"/>
          </a:bodyPr>
          <a:lstStyle/>
          <a:p>
            <a:r>
              <a:rPr lang="pt-BR" sz="2400" dirty="0"/>
              <a:t>1) Inicialmente na dissertação foi usado apenas o código serial e o código com </a:t>
            </a:r>
            <a:r>
              <a:rPr lang="pt-BR" sz="2400" dirty="0" err="1"/>
              <a:t>OpenMP</a:t>
            </a:r>
            <a:r>
              <a:rPr lang="pt-BR" sz="2400" dirty="0"/>
              <a:t> com blocos extras de tamanho 50(primeiro método). Foi usado os computadores do </a:t>
            </a:r>
            <a:r>
              <a:rPr lang="pt-BR" sz="2400" dirty="0" err="1"/>
              <a:t>Cenapad</a:t>
            </a:r>
            <a:r>
              <a:rPr lang="pt-BR" sz="2400" dirty="0"/>
              <a:t>(Campinas-Brasil), Global-</a:t>
            </a:r>
            <a:r>
              <a:rPr lang="pt-BR" sz="2400" dirty="0" err="1"/>
              <a:t>Okeanos</a:t>
            </a:r>
            <a:r>
              <a:rPr lang="pt-BR" sz="2400" dirty="0"/>
              <a:t>(Grécia) e Grid5000(França)</a:t>
            </a:r>
          </a:p>
          <a:p>
            <a:endParaRPr lang="pt-BR" sz="2400" dirty="0"/>
          </a:p>
          <a:p>
            <a:r>
              <a:rPr lang="pt-BR" sz="2400" dirty="0"/>
              <a:t>2) Tentei várias vezes implementar o segundo método(sem bloco extra) mas sempre era mais lento que o primeiro método. Agora neste trabalho de Computação paralela, estudando melhor as </a:t>
            </a:r>
            <a:r>
              <a:rPr lang="pt-BR" sz="2400" dirty="0" err="1"/>
              <a:t>diretivasde</a:t>
            </a:r>
            <a:r>
              <a:rPr lang="pt-BR" sz="2400" dirty="0"/>
              <a:t> </a:t>
            </a:r>
            <a:r>
              <a:rPr lang="pt-BR" sz="2400" dirty="0" err="1"/>
              <a:t>OpenMP</a:t>
            </a:r>
            <a:r>
              <a:rPr lang="pt-BR" sz="2400" dirty="0"/>
              <a:t>: </a:t>
            </a:r>
            <a:r>
              <a:rPr lang="pt-BR" sz="2400" dirty="0">
                <a:solidFill>
                  <a:srgbClr val="FF0000"/>
                </a:solidFill>
              </a:rPr>
              <a:t>- </a:t>
            </a:r>
            <a:r>
              <a:rPr lang="pt-BR" sz="2400" dirty="0" err="1">
                <a:solidFill>
                  <a:srgbClr val="FF0000"/>
                </a:solidFill>
              </a:rPr>
              <a:t>critical</a:t>
            </a:r>
            <a:r>
              <a:rPr lang="pt-BR" sz="2400" dirty="0">
                <a:solidFill>
                  <a:srgbClr val="FF0000"/>
                </a:solidFill>
              </a:rPr>
              <a:t>, </a:t>
            </a:r>
            <a:r>
              <a:rPr lang="pt-BR" sz="2400" dirty="0" err="1">
                <a:solidFill>
                  <a:srgbClr val="FF0000"/>
                </a:solidFill>
              </a:rPr>
              <a:t>shared</a:t>
            </a:r>
            <a:r>
              <a:rPr lang="pt-BR" sz="2400" dirty="0">
                <a:solidFill>
                  <a:srgbClr val="FF0000"/>
                </a:solidFill>
              </a:rPr>
              <a:t>, </a:t>
            </a:r>
            <a:r>
              <a:rPr lang="pt-BR" sz="2400" dirty="0" err="1">
                <a:solidFill>
                  <a:srgbClr val="FF0000"/>
                </a:solidFill>
              </a:rPr>
              <a:t>private</a:t>
            </a:r>
            <a:r>
              <a:rPr lang="pt-BR" sz="2400" dirty="0">
                <a:solidFill>
                  <a:srgbClr val="FF0000"/>
                </a:solidFill>
              </a:rPr>
              <a:t>, master, for, etc..-</a:t>
            </a:r>
            <a:r>
              <a:rPr lang="pt-BR" sz="2400" dirty="0"/>
              <a:t> consegui implementar uma versão do segundo método(sem os blocos extras) cujos testes acima se mostraram mais rápidos que com blocos extras. </a:t>
            </a:r>
          </a:p>
          <a:p>
            <a:endParaRPr lang="pt-BR" sz="2400" dirty="0"/>
          </a:p>
          <a:p>
            <a:r>
              <a:rPr lang="pt-BR" sz="2400" dirty="0"/>
              <a:t>3) O entendimento detalhado e profundo das várias diretivas de </a:t>
            </a:r>
            <a:r>
              <a:rPr lang="pt-BR" sz="2400" dirty="0" err="1"/>
              <a:t>OpenMP</a:t>
            </a:r>
            <a:r>
              <a:rPr lang="pt-BR" sz="2400" dirty="0"/>
              <a:t>, leva tempo e prática.</a:t>
            </a:r>
          </a:p>
          <a:p>
            <a:endParaRPr lang="pt-BR" sz="2400" dirty="0"/>
          </a:p>
          <a:p>
            <a:r>
              <a:rPr lang="pt-BR" sz="2400" dirty="0"/>
              <a:t>4) Na último parágrafo da dissertação foi dito que a computação daqueles resultados levaram vários meses, logo é imperativo o uso de MPI ou MPI + </a:t>
            </a:r>
            <a:r>
              <a:rPr lang="pt-BR" sz="2400" dirty="0" err="1"/>
              <a:t>OpenMP</a:t>
            </a:r>
            <a:r>
              <a:rPr lang="pt-BR" sz="2400" dirty="0"/>
              <a:t> em projetos similares como este no futuro.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31926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C66A314-87DD-44EF-865E-00E24FBA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147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 Referências: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A44ED92-D4FD-4DC7-95CA-D719FE9B1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1999" cy="4351338"/>
          </a:xfrm>
        </p:spPr>
        <p:txBody>
          <a:bodyPr>
            <a:normAutofit/>
          </a:bodyPr>
          <a:lstStyle/>
          <a:p>
            <a:r>
              <a:rPr lang="pt-BR" sz="2400" dirty="0"/>
              <a:t>1)</a:t>
            </a:r>
            <a:r>
              <a:rPr lang="pt-BR" sz="2400" dirty="0">
                <a:solidFill>
                  <a:srgbClr val="0070C0"/>
                </a:solidFill>
              </a:rPr>
              <a:t> </a:t>
            </a:r>
            <a:r>
              <a:rPr lang="pt-BR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https://phkonzen.github.io/notas/MatematicaNumericaParalela/main.html</a:t>
            </a:r>
            <a:endParaRPr lang="pt-BR" sz="2400" dirty="0">
              <a:solidFill>
                <a:srgbClr val="0070C0"/>
              </a:solidFill>
            </a:endParaRPr>
          </a:p>
          <a:p>
            <a:endParaRPr lang="pt-BR" sz="2400" dirty="0">
              <a:solidFill>
                <a:srgbClr val="0070C0"/>
              </a:solidFill>
            </a:endParaRPr>
          </a:p>
          <a:p>
            <a:r>
              <a:rPr lang="pt-BR" sz="2400" dirty="0">
                <a:solidFill>
                  <a:srgbClr val="0070C0"/>
                </a:solidFill>
              </a:rPr>
              <a:t>2) </a:t>
            </a:r>
            <a:r>
              <a:rPr lang="pt-BR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https://phkonzen.github.io/notas/</a:t>
            </a:r>
            <a:endParaRPr lang="pt-BR" sz="2400" dirty="0">
              <a:solidFill>
                <a:srgbClr val="0070C0"/>
              </a:solidFill>
            </a:endParaRPr>
          </a:p>
          <a:p>
            <a:endParaRPr lang="pt-BR" sz="2400" dirty="0">
              <a:solidFill>
                <a:srgbClr val="0070C0"/>
              </a:solidFill>
            </a:endParaRPr>
          </a:p>
          <a:p>
            <a:r>
              <a:rPr lang="pt-BR" sz="2400" dirty="0">
                <a:solidFill>
                  <a:srgbClr val="0070C0"/>
                </a:solidFill>
              </a:rPr>
              <a:t>3) https://github.com/Roberto-Hoo/Trabalho-1-Computacao-paralela-23Mar2021</a:t>
            </a:r>
          </a:p>
          <a:p>
            <a:endParaRPr lang="pt-BR" sz="2400" dirty="0">
              <a:solidFill>
                <a:srgbClr val="0070C0"/>
              </a:solidFill>
            </a:endParaRPr>
          </a:p>
          <a:p>
            <a:r>
              <a:rPr lang="pt-BR" sz="2400" dirty="0">
                <a:solidFill>
                  <a:srgbClr val="0070C0"/>
                </a:solidFill>
              </a:rPr>
              <a:t>4) https://github.com/Roberto-Hoo/Tese-RobertoHoo-PZingano-UFRGS-Matematica-2018</a:t>
            </a:r>
          </a:p>
        </p:txBody>
      </p:sp>
    </p:spTree>
    <p:extLst>
      <p:ext uri="{BB962C8B-B14F-4D97-AF65-F5344CB8AC3E}">
        <p14:creationId xmlns:p14="http://schemas.microsoft.com/office/powerpoint/2010/main" val="65566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05CA5CE2-6D2E-4E37-AB62-E789C294AA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1"/>
                <a:ext cx="12192001" cy="1690688"/>
              </a:xfr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pt-BR" sz="3200" dirty="0">
                    <a:solidFill>
                      <a:srgbClr val="0070C0"/>
                    </a:solidFill>
                  </a:rPr>
                  <a:t>Por exemplo:    um esboço,  inicial da função </a:t>
                </a:r>
                <a:br>
                  <a:rPr lang="pt-BR" sz="32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sz="3200" dirty="0">
                    <a:solidFill>
                      <a:srgbClr val="0070C0"/>
                    </a:solidFill>
                  </a:rPr>
                  <a:t>,   n=2</a:t>
                </a:r>
                <a:r>
                  <a:rPr lang="pt-BR" sz="3200" dirty="0"/>
                  <a:t>    </a:t>
                </a:r>
                <a:r>
                  <a:rPr lang="pt-BR" sz="3200" dirty="0">
                    <a:solidFill>
                      <a:srgbClr val="0070C0"/>
                    </a:solidFill>
                  </a:rPr>
                  <a:t>com  m=3  singularidades</a:t>
                </a:r>
                <a:r>
                  <a:rPr lang="pt-BR" sz="3200" dirty="0"/>
                  <a:t> 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05CA5CE2-6D2E-4E37-AB62-E789C294A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1"/>
                <a:ext cx="12192001" cy="16906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Espaço Reservado para Imagem 13">
            <a:extLst>
              <a:ext uri="{FF2B5EF4-FFF2-40B4-BE49-F238E27FC236}">
                <a16:creationId xmlns:a16="http://schemas.microsoft.com/office/drawing/2014/main" id="{CCB2C1AD-C408-41DD-9B33-E6568B56C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950" r="3950"/>
          <a:stretch>
            <a:fillRect/>
          </a:stretch>
        </p:blipFill>
        <p:spPr>
          <a:xfrm>
            <a:off x="2582562" y="1690689"/>
            <a:ext cx="7636476" cy="516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0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4D556-0B0D-481B-B606-D2D2CB77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Explicando a equação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93A0425-A11C-4ACB-BAF8-750797821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690689"/>
                <a:ext cx="12191999" cy="516731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pt-BR" sz="28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sz="3200" b="0" dirty="0"/>
                  <a:t>a)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3200" b="0" i="0" smtClean="0">
                        <a:latin typeface="Cambria Math" panose="02040503050406030204" pitchFamily="18" charset="0"/>
                      </a:rPr>
                      <m:t>express</m:t>
                    </m:r>
                    <m:r>
                      <a:rPr lang="pt-BR" sz="3200" b="0" i="0" smtClean="0">
                        <a:latin typeface="Cambria Math" panose="02040503050406030204" pitchFamily="18" charset="0"/>
                      </a:rPr>
                      <m:t>ã</m:t>
                    </m:r>
                    <m:r>
                      <m:rPr>
                        <m:sty m:val="p"/>
                      </m:rPr>
                      <a:rPr lang="pt-BR" sz="32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sz="3200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 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𝑑𝑖𝑣</m:t>
                    </m:r>
                    <m:d>
                      <m:dPr>
                        <m:begChr m:val="["/>
                        <m:endChr m:val="]"/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32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pt-BR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𝛻</m:t>
                        </m:r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pt-BR" sz="3200" dirty="0"/>
                  <a:t>                                       (2)</a:t>
                </a:r>
              </a:p>
              <a:p>
                <a:pPr marL="0" indent="0">
                  <a:buNone/>
                </a:pPr>
                <a:r>
                  <a:rPr lang="pt-BR" sz="3200" dirty="0"/>
                  <a:t>           é chamado de </a:t>
                </a:r>
                <a:r>
                  <a:rPr lang="pt-BR" sz="3200" dirty="0">
                    <a:solidFill>
                      <a:srgbClr val="0070C0"/>
                    </a:solidFill>
                  </a:rPr>
                  <a:t>p-Laplaciano </a:t>
                </a:r>
                <a:r>
                  <a:rPr lang="pt-BR" sz="3200" dirty="0"/>
                  <a:t>de </a:t>
                </a:r>
                <a14:m>
                  <m:oMath xmlns:m="http://schemas.openxmlformats.org/officeDocument/2006/math"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,..,</m:t>
                    </m:r>
                    <m:sSub>
                      <m:sSubPr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sz="3200" i="1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pt-BR" sz="3200" i="1" dirty="0"/>
              </a:p>
              <a:p>
                <a:pPr marL="0" indent="0">
                  <a:buNone/>
                </a:pPr>
                <a:r>
                  <a:rPr lang="pt-BR" sz="3200" i="1" dirty="0"/>
                  <a:t>b) As funções que satisfazem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 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𝑑𝑖𝑣</m:t>
                    </m:r>
                    <m:d>
                      <m:dPr>
                        <m:begChr m:val="["/>
                        <m:endChr m:val="]"/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32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pt-BR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𝛻</m:t>
                        </m:r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pt-BR" sz="3200" dirty="0"/>
                  <a:t>         (3) </a:t>
                </a:r>
              </a:p>
              <a:p>
                <a:pPr marL="0" indent="0">
                  <a:buNone/>
                </a:pPr>
                <a:r>
                  <a:rPr lang="pt-BR" sz="3200" dirty="0"/>
                  <a:t>          são chamados funções </a:t>
                </a:r>
                <a:r>
                  <a:rPr lang="pt-BR" sz="3200" dirty="0">
                    <a:solidFill>
                      <a:srgbClr val="0070C0"/>
                    </a:solidFill>
                  </a:rPr>
                  <a:t>p-harmônica </a:t>
                </a:r>
                <a:r>
                  <a:rPr lang="pt-BR" sz="3200" dirty="0"/>
                  <a:t>.</a:t>
                </a:r>
                <a:endParaRPr lang="pt-BR" sz="3200" i="1" dirty="0"/>
              </a:p>
              <a:p>
                <a:endParaRPr lang="pt-BR" sz="3200" dirty="0"/>
              </a:p>
              <a:p>
                <a:pPr marL="0" indent="0">
                  <a:buNone/>
                </a:pPr>
                <a:endParaRPr lang="pt-BR" sz="3200" i="1" dirty="0">
                  <a:solidFill>
                    <a:schemeClr val="tx1"/>
                  </a:solidFill>
                </a:endParaRPr>
              </a:p>
              <a:p>
                <a:endParaRPr lang="pt-BR" sz="28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93A0425-A11C-4ACB-BAF8-750797821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690689"/>
                <a:ext cx="12191999" cy="5167310"/>
              </a:xfrm>
              <a:blipFill>
                <a:blip r:embed="rId2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06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7633C100-79CF-4DC3-AAC1-24DF628074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889685"/>
              </a:xfr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pt-BR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Fato1: </a:t>
                </a:r>
                <a:r>
                  <a:rPr lang="pt-BR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pt-BR" sz="440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olução  fundamental  de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4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pt-BR" sz="4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pt-BR" sz="440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=0  (3) </a:t>
                </a:r>
                <a:endParaRPr lang="pt-BR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7633C100-79CF-4DC3-AAC1-24DF628074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889685"/>
              </a:xfrm>
              <a:blipFill>
                <a:blip r:embed="rId2"/>
                <a:stretch>
                  <a:fillRect t="-11486" b="-195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FCA2C55-72CC-47AE-ACBE-0517F43776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889686"/>
                <a:ext cx="12192000" cy="596831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pt-BR" dirty="0"/>
                  <a:t> </a:t>
                </a:r>
                <a:r>
                  <a:rPr lang="pt-BR" sz="3600" dirty="0"/>
                  <a:t>   Uma possível solução de (3) é a função</a:t>
                </a:r>
              </a:p>
              <a:p>
                <a:pPr marL="0" indent="0">
                  <a:buNone/>
                </a:pPr>
                <a:endParaRPr lang="pt-BR" sz="3600" dirty="0"/>
              </a:p>
              <a:p>
                <a:pPr marL="0" indent="0">
                  <a:buNone/>
                </a:pPr>
                <a:r>
                  <a:rPr lang="pt-BR" sz="2800" dirty="0">
                    <a:solidFill>
                      <a:srgbClr val="0070C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pt-BR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pt-BR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)≔</m:t>
                    </m:r>
                    <m:d>
                      <m:dPr>
                        <m:begChr m:val="{"/>
                        <m:endChr m:val=""/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pt-BR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pt-BR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𝑠𝑒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e>
                            <m:r>
                              <a:rPr lang="pt-BR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𝑜𝑢</m:t>
                            </m:r>
                          </m:e>
                          <m:e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sz="32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3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</m:t>
                            </m:r>
                            <m:r>
                              <a:rPr lang="pt-BR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𝑠𝑒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 ,  onde</a:t>
                </a:r>
                <a:r>
                  <a:rPr lang="pt-BR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pt-B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\</m:t>
                    </m:r>
                    <m:d>
                      <m:dPr>
                        <m:begChr m:val="{"/>
                        <m:endChr m:val="}"/>
                        <m:ctrlP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pt-BR" sz="3600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(4)</a:t>
                </a:r>
              </a:p>
              <a:p>
                <a:pPr marL="0" indent="0">
                  <a:buNone/>
                </a:pPr>
                <a:endParaRPr lang="pt-BR" dirty="0">
                  <a:solidFill>
                    <a:prstClr val="black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lv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pt-BR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pt-BR" sz="32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solu</m:t>
                    </m:r>
                    <m:r>
                      <a:rPr lang="pt-B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a:rPr lang="pt-B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BR" sz="3200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possui simetria radial  e também é chamado de</a:t>
                </a:r>
              </a:p>
              <a:p>
                <a:pPr marL="0" lv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pt-BR" sz="320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função p-harmônica fundamental  </a:t>
                </a:r>
                <a:r>
                  <a:rPr lang="pt-BR" sz="32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</a:t>
                </a:r>
                <a:r>
                  <a:rPr lang="pt-BR" sz="320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solução fundamental   </a:t>
                </a:r>
                <a:r>
                  <a:rPr lang="pt-BR" sz="3200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</a:t>
                </a:r>
                <a:r>
                  <a:rPr lang="pt-BR" sz="3200" dirty="0">
                    <a:solidFill>
                      <a:srgbClr val="0070C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3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pt-BR" sz="320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  <a:endParaRPr lang="pt-BR" sz="32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pt-BR" sz="2800" dirty="0" err="1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Obs</a:t>
                </a:r>
                <a:r>
                  <a:rPr lang="pt-BR" sz="28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Se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é p-harmônica,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pt-BR" sz="28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0</a:t>
                </a:r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então 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pt-BR" sz="2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≔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também é, </a:t>
                </a:r>
              </a:p>
              <a:p>
                <a:pPr marL="0" lv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p-harmônica,</a:t>
                </a:r>
                <a:r>
                  <a:rPr lang="pt-BR" sz="2800" dirty="0">
                    <a:solidFill>
                      <a:srgbClr val="0070C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pt-BR" sz="28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0,</a:t>
                </a:r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dados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pt-BR" sz="2800" dirty="0">
                    <a:solidFill>
                      <a:prstClr val="black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quaisquer.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FCA2C55-72CC-47AE-ACBE-0517F43776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89686"/>
                <a:ext cx="12192000" cy="5968313"/>
              </a:xfrm>
              <a:blipFill>
                <a:blip r:embed="rId3"/>
                <a:stretch>
                  <a:fillRect t="-28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93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304800"/>
                <a:ext cx="12192000" cy="489857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pt-BR" sz="2800" dirty="0">
                    <a:solidFill>
                      <a:srgbClr val="00B050"/>
                    </a:solidFill>
                  </a:rPr>
                  <a:t>Solução Fundamental para n=2 e vários valores de p,   </a:t>
                </a:r>
                <a14:m>
                  <m:oMath xmlns:m="http://schemas.openxmlformats.org/officeDocument/2006/math"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sz="2800" dirty="0">
                    <a:solidFill>
                      <a:srgbClr val="00B05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pt-BR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04800"/>
                <a:ext cx="12192000" cy="489857"/>
              </a:xfrm>
              <a:blipFill rotWithShape="0">
                <a:blip r:embed="rId2"/>
                <a:stretch>
                  <a:fillRect t="-18750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13" y="903514"/>
            <a:ext cx="10134601" cy="59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2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1" y="217713"/>
                <a:ext cx="12192000" cy="511629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pt-BR" sz="2800" dirty="0">
                    <a:solidFill>
                      <a:srgbClr val="00B050"/>
                    </a:solidFill>
                  </a:rPr>
                  <a:t>Solução Fundamental para p = n = 2, </a:t>
                </a:r>
                <a14:m>
                  <m:oMath xmlns:m="http://schemas.openxmlformats.org/officeDocument/2006/math">
                    <m:r>
                      <a:rPr lang="pt-BR" sz="28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𝑙𝑜𝑔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sz="2800" dirty="0">
                    <a:solidFill>
                      <a:srgbClr val="00B05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pt-BR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217713"/>
                <a:ext cx="12192000" cy="511629"/>
              </a:xfrm>
              <a:blipFill rotWithShape="0">
                <a:blip r:embed="rId2"/>
                <a:stretch>
                  <a:fillRect t="-16667" b="-309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6" y="838200"/>
            <a:ext cx="9862457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6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ítulo 2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0630"/>
                <a:ext cx="12192000" cy="511628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pt-BR" sz="2800" dirty="0">
                    <a:solidFill>
                      <a:srgbClr val="00B050"/>
                    </a:solidFill>
                  </a:rPr>
                  <a:t>Solução Fundamental para p = 2.5, n=2 ,  </a:t>
                </a:r>
                <a14:m>
                  <m:oMath xmlns:m="http://schemas.openxmlformats.org/officeDocument/2006/math">
                    <m:r>
                      <a:rPr lang="pt-BR" sz="28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pt-B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pt-B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pt-BR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ítul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0630"/>
                <a:ext cx="12192000" cy="511628"/>
              </a:xfrm>
              <a:blipFill>
                <a:blip r:embed="rId2"/>
                <a:stretch>
                  <a:fillRect t="-1190" b="-29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827314"/>
            <a:ext cx="10482943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680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</TotalTime>
  <Words>1848</Words>
  <Application>Microsoft Office PowerPoint</Application>
  <PresentationFormat>Widescreen</PresentationFormat>
  <Paragraphs>268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Tema do Office</vt:lpstr>
      <vt:lpstr>UFRGS – PPGMAP   Computação Paralela(Prof. Pedro Konzen)  Uso de OpenMP em uma função evolutiva  do p-Laplaciano usando diferenças finitas  Roberto Hoo (23/março/2021)  </vt:lpstr>
      <vt:lpstr>Este trabalho é uma adaptação da dissertação de mestrado  Computação Paralela com OpenMP e aplicações ao estudo de funções p-harmônicas.   em matemática aplicada apresentada em 21 de dezembro de 2018 na UFRGS/Campus do Vale feita por mim e cujo orientador foi o  prof. Paulo Zingano(UFRGS) </vt:lpstr>
      <vt:lpstr>Objeto de estudo:  O comportamento da função u:R^n→R que satisfaz a equação</vt:lpstr>
      <vt:lpstr>Por exemplo:    um esboço,  inicial da função  u=u(x,y),    u:R^2→R,   n=2    com  m=3  singularidades </vt:lpstr>
      <vt:lpstr>Explicando a equação (1)</vt:lpstr>
      <vt:lpstr>Fato1: Solução  fundamental  de〖  Δ〗_p u=0  (3) </vt:lpstr>
      <vt:lpstr>Solução Fundamental para n=2 e vários valores de p,   u(x)=a+c∗v(x) </vt:lpstr>
      <vt:lpstr>Solução Fundamental para p = n = 2,  u(r)=-log(r) </vt:lpstr>
      <vt:lpstr>Solução Fundamental para p = 2.5, n=2 ,   u(r)=r^(((p-n)⁄(p-1)))</vt:lpstr>
      <vt:lpstr>Apresentação do PowerPoint</vt:lpstr>
      <vt:lpstr>Fato 2: O artigo feito por: Bonorino, Silva e Zingano: - Liouville's theorem and comparison results for solutions of degenerate elliptic equations in exterior domains – diz que o problema abaixo tem solução.</vt:lpstr>
      <vt:lpstr>Exemplo de u(x,y,t=0) usando no Fato 2 e Fato 3</vt:lpstr>
      <vt:lpstr>    Fato 3: O teorema 2.1(Princípio da Comparação)  também adaptado de  { Bonorino, Silva,                   e Zingano},  reproduzido abaixo, diz:</vt:lpstr>
      <vt:lpstr>Apresentação do PowerPoint</vt:lpstr>
      <vt:lpstr>O fato 4 nos diz que a longa distância a solução de Δ_p u=0  ou é uma constante ou é parecido com a solução fundamental. Observe que o problema do Fato 2 e 3 é semelhante ao problema do Fato 4 (é o Fato 4 mais as singularidades). Mas a solução fundamental, não é limitada,   quando x tende ao infinito e o Fato 3 nos diz que a solução é limitada.  Logo: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Parte principal do código</vt:lpstr>
      <vt:lpstr>Na programação com OpenMP foi  usado 2 métodos diferentes</vt:lpstr>
      <vt:lpstr>Parte Principal de u24hOpenMP.f90</vt:lpstr>
      <vt:lpstr>Parte Principal de u24hOpenMP.f90</vt:lpstr>
      <vt:lpstr>Computação feita no Cenapad-SP e Okeanos(Grécia)</vt:lpstr>
      <vt:lpstr>Os valores de u nas regiões: ±7.5, ±10, ±12.5  numa malha [-15,15]x[-15,15]</vt:lpstr>
      <vt:lpstr>Apresentação do PowerPoint</vt:lpstr>
      <vt:lpstr>Apresentação do PowerPoint</vt:lpstr>
      <vt:lpstr>O tempo de cada 100 atualizações e os valores  de u nas regiões:  ±7.5, ±10, ±12.5</vt:lpstr>
      <vt:lpstr>O gráfico de u e os valores máximos e mínimos de u nas 97.000.000 atualizações </vt:lpstr>
      <vt:lpstr>Apresentação do PowerPoint</vt:lpstr>
      <vt:lpstr>Apresentação do PowerPoint</vt:lpstr>
      <vt:lpstr>Comparativo: As colunas 3 a 7 estão em segundos.  Na 2ª coluna cada  1 TF  =  10 mil atualizações de u</vt:lpstr>
      <vt:lpstr>Conclusão na dissertação:</vt:lpstr>
      <vt:lpstr>Conclusão do trabalho de Computação Paralela</vt:lpstr>
      <vt:lpstr> 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UFRGS – PPGMAP  Computação Paralela Uso de OpenMP em uma função evolutiva  do p-Laplaciano usando diferenças finitas</dc:title>
  <dc:creator>Roberto Hoo</dc:creator>
  <cp:lastModifiedBy>Roberto Hoo</cp:lastModifiedBy>
  <cp:revision>71</cp:revision>
  <dcterms:created xsi:type="dcterms:W3CDTF">2021-03-17T14:53:05Z</dcterms:created>
  <dcterms:modified xsi:type="dcterms:W3CDTF">2021-03-24T00:57:31Z</dcterms:modified>
</cp:coreProperties>
</file>